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6" r:id="rId2"/>
    <p:sldId id="269" r:id="rId3"/>
    <p:sldId id="259" r:id="rId4"/>
    <p:sldId id="274" r:id="rId5"/>
    <p:sldId id="272" r:id="rId6"/>
    <p:sldId id="356" r:id="rId7"/>
    <p:sldId id="355" r:id="rId8"/>
    <p:sldId id="354" r:id="rId9"/>
    <p:sldId id="275" r:id="rId10"/>
    <p:sldId id="353" r:id="rId11"/>
    <p:sldId id="276" r:id="rId12"/>
    <p:sldId id="326" r:id="rId13"/>
    <p:sldId id="304" r:id="rId14"/>
    <p:sldId id="305" r:id="rId15"/>
    <p:sldId id="306" r:id="rId16"/>
    <p:sldId id="309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10" r:id="rId27"/>
    <p:sldId id="311" r:id="rId28"/>
    <p:sldId id="312" r:id="rId29"/>
    <p:sldId id="313" r:id="rId30"/>
    <p:sldId id="315" r:id="rId31"/>
    <p:sldId id="336" r:id="rId32"/>
    <p:sldId id="337" r:id="rId33"/>
    <p:sldId id="316" r:id="rId34"/>
    <p:sldId id="338" r:id="rId35"/>
    <p:sldId id="339" r:id="rId36"/>
    <p:sldId id="317" r:id="rId37"/>
    <p:sldId id="340" r:id="rId38"/>
    <p:sldId id="318" r:id="rId39"/>
    <p:sldId id="341" r:id="rId40"/>
    <p:sldId id="352" r:id="rId41"/>
    <p:sldId id="342" r:id="rId42"/>
    <p:sldId id="351" r:id="rId43"/>
    <p:sldId id="357" r:id="rId44"/>
    <p:sldId id="343" r:id="rId45"/>
    <p:sldId id="344" r:id="rId46"/>
    <p:sldId id="345" r:id="rId47"/>
    <p:sldId id="346" r:id="rId48"/>
    <p:sldId id="347" r:id="rId49"/>
    <p:sldId id="348" r:id="rId50"/>
    <p:sldId id="362" r:id="rId51"/>
    <p:sldId id="358" r:id="rId52"/>
    <p:sldId id="349" r:id="rId53"/>
    <p:sldId id="359" r:id="rId54"/>
    <p:sldId id="360" r:id="rId55"/>
    <p:sldId id="350" r:id="rId56"/>
    <p:sldId id="361" r:id="rId57"/>
    <p:sldId id="296" r:id="rId58"/>
    <p:sldId id="297" r:id="rId59"/>
    <p:sldId id="298" r:id="rId60"/>
    <p:sldId id="299" r:id="rId61"/>
    <p:sldId id="300" r:id="rId62"/>
    <p:sldId id="267" r:id="rId63"/>
    <p:sldId id="265" r:id="rId6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8A3D"/>
    <a:srgbClr val="CCFFCC"/>
    <a:srgbClr val="2E8838"/>
    <a:srgbClr val="E2F0D9"/>
    <a:srgbClr val="A6D711"/>
    <a:srgbClr val="60B556"/>
    <a:srgbClr val="92C400"/>
    <a:srgbClr val="91C400"/>
    <a:srgbClr val="8ABF01"/>
    <a:srgbClr val="76B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8025" autoAdjust="0"/>
    <p:restoredTop sz="99768" autoAdjust="0"/>
  </p:normalViewPr>
  <p:slideViewPr>
    <p:cSldViewPr snapToGrid="0">
      <p:cViewPr varScale="1">
        <p:scale>
          <a:sx n="113" d="100"/>
          <a:sy n="113" d="100"/>
        </p:scale>
        <p:origin x="-180" y="-108"/>
      </p:cViewPr>
      <p:guideLst>
        <p:guide orient="horz" pos="2160"/>
        <p:guide pos="582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-37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4199B-CD58-49AD-883F-30B36135043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901F-B727-4102-A89F-343893295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97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F678A-293A-4FEF-BF88-C9C8FDB6EB93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70F77-5E33-4034-B323-6B65884B8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23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3C12B2-B2F5-49AB-80C0-88FE9CEF5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51E567A-8A53-43E1-A1E8-542745DD6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395B960-B6B0-4443-8FAD-6356E09F8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E39348B-82E1-43A1-88E8-E7856E98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BF1CAEA-53E0-428F-B852-0229C974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630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D2DA2F-2CC3-4591-ADB0-AFB42D91D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0114C14-0C56-40B9-8508-E8178B8C66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72F0F20-E932-410E-B441-1DF682E74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3C28DB1-8F7A-4041-9278-EDDC955BF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A54BD86-5054-489D-AACE-FD1A20B7C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886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3B1ABFA4-81A1-4CB6-BAF3-A7C61BB657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CEC018E-0816-4D7E-B695-2FB072892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19B0B76-6BB9-4105-943E-D4926139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E2AF181-4B4B-4B23-A372-B2CFFD350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41C2000-59D4-4CBF-B1CA-4924966E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422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D051E57-1B87-4C9E-8DA2-3321F229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B320364-3B9D-4CF9-AF46-E1D8B7260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6251B27-EC76-44E6-AC65-18159B1E6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150BA56-614F-4198-AC17-7DEB4181E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A2AB0C4-F85D-4CFE-9EDC-4E1813E04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43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D0FEA06-7141-49E6-A5A5-D2A61D0DC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6F6B2A3-0A82-4917-9E2E-C5FD686EF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11F7FF7-5284-4CA6-966B-58A1DDA59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85B88AC-E9D3-48DA-837F-C5E02909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5CE9BC1-7763-428B-AE50-7D6AF9281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668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1DD8032-EF2C-4B81-B22D-49431B4B3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53143C1-0BF2-4A1F-9013-B2C245A85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FB51139-E9B5-47E6-88A0-DFE305C66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06D14BC-F727-485B-9D5F-526CD7726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2F810CA-A433-48E1-AB49-CC20368A9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989ED10-D701-441B-8051-AAC5ED598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508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53C1A2-3B51-4288-B01B-867B5F037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D03A5F7-7C31-49FD-B928-90F668D30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346962D-2D87-4007-AC5B-033C00A36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1A425C7-212F-496A-9835-DBA8353B7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6BF27C5-CB32-4900-BB9C-BB656FB4F7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4BAC990C-6F80-4ED4-BD3C-C7BAD643A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E0CC128A-AA27-4C87-B0C6-94346A984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F485049-F192-45D3-ADBF-5460254C9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687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2D83C8-E533-4A72-A4D7-92904E1CE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3203CDC-684F-4BD3-BAC4-2930542D0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F36018D-8E01-4B2F-A21F-8DC77091E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DE70FDB-F5D6-4F43-9ACB-9600F214C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83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61C1BEDD-7ABC-493E-BE51-89125F12D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EF12025-B9BD-4EBF-9A27-0DE09ADB7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54D4D95-144F-481F-BBC1-C5D03EF6E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880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CEF720-8D85-4AEF-8DD0-ABE51D50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829CCA7-6730-4B4D-83FF-9B462F2C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E130375-D3F2-4525-9217-6D7822FEA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AB9E99E-943A-4EC3-AE7A-629DCCC24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B46EFB5-508A-413F-8B13-B058FD3FA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D756FD3-D264-4316-8CBB-EE0E5E7A2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660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229D49-26A7-4751-9604-849170C17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ECA3943-FF69-4253-AF69-D3D5A9F54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E007651-DE94-4588-A4B0-C58D6F6AA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3DA8CCF-5A0D-45AD-89DF-96A0D67C6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8DB16-C5B3-475F-924B-B05B860C9D8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3A0F63C-6C98-4B4C-AEDF-AC1C52DCC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F01D1DC-6D2F-485C-9273-BB3F4A488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436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B57221-5DDE-4259-A5CB-4D9994179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FB01AE1-4C0F-4155-9776-76DCEEC1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362ADDB-D93B-4F2D-B877-59295802AF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8DB16-C5B3-475F-924B-B05B860C9D8C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916BBF2-EEF3-4EAC-954B-1153A7A3D7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0A92CA6-CC64-4B6A-ABA1-363AA6281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D8B6D-3583-4DB8-9255-FE2536932F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38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://lc.kubagro.ru/map5.php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5.png"/><Relationship Id="rId7" Type="http://schemas.openxmlformats.org/officeDocument/2006/relationships/image" Target="../media/image8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5.png"/><Relationship Id="rId7" Type="http://schemas.openxmlformats.org/officeDocument/2006/relationships/image" Target="../media/image8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5.png"/><Relationship Id="rId7" Type="http://schemas.openxmlformats.org/officeDocument/2006/relationships/image" Target="../media/image9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5.png"/><Relationship Id="rId7" Type="http://schemas.openxmlformats.org/officeDocument/2006/relationships/image" Target="../media/image10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5.png"/><Relationship Id="rId7" Type="http://schemas.openxmlformats.org/officeDocument/2006/relationships/image" Target="../media/image10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researchgate.net/profile/Eugene-Lutsenko" TargetMode="External"/><Relationship Id="rId4" Type="http://schemas.openxmlformats.org/officeDocument/2006/relationships/hyperlink" Target="http://lc.kubagro.ru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26" Type="http://schemas.openxmlformats.org/officeDocument/2006/relationships/image" Target="../media/image28.jpeg"/><Relationship Id="rId3" Type="http://schemas.openxmlformats.org/officeDocument/2006/relationships/image" Target="../media/image4.jpg"/><Relationship Id="rId21" Type="http://schemas.openxmlformats.org/officeDocument/2006/relationships/image" Target="../media/image23.jpeg"/><Relationship Id="rId34" Type="http://schemas.openxmlformats.org/officeDocument/2006/relationships/image" Target="../media/image36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5" Type="http://schemas.openxmlformats.org/officeDocument/2006/relationships/image" Target="../media/image27.jpeg"/><Relationship Id="rId33" Type="http://schemas.openxmlformats.org/officeDocument/2006/relationships/image" Target="../media/image35.jpeg"/><Relationship Id="rId38" Type="http://schemas.openxmlformats.org/officeDocument/2006/relationships/image" Target="../media/image40.jpeg"/><Relationship Id="rId2" Type="http://schemas.openxmlformats.org/officeDocument/2006/relationships/image" Target="../media/image5.png"/><Relationship Id="rId16" Type="http://schemas.openxmlformats.org/officeDocument/2006/relationships/image" Target="../media/image18.jpeg"/><Relationship Id="rId20" Type="http://schemas.openxmlformats.org/officeDocument/2006/relationships/image" Target="../media/image22.jpeg"/><Relationship Id="rId29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26.jpeg"/><Relationship Id="rId32" Type="http://schemas.openxmlformats.org/officeDocument/2006/relationships/image" Target="../media/image34.jpeg"/><Relationship Id="rId37" Type="http://schemas.openxmlformats.org/officeDocument/2006/relationships/image" Target="../media/image39.jpeg"/><Relationship Id="rId5" Type="http://schemas.openxmlformats.org/officeDocument/2006/relationships/image" Target="../media/image7.png"/><Relationship Id="rId15" Type="http://schemas.openxmlformats.org/officeDocument/2006/relationships/image" Target="../media/image17.jpeg"/><Relationship Id="rId23" Type="http://schemas.openxmlformats.org/officeDocument/2006/relationships/image" Target="../media/image25.jpeg"/><Relationship Id="rId28" Type="http://schemas.openxmlformats.org/officeDocument/2006/relationships/image" Target="../media/image30.jpeg"/><Relationship Id="rId36" Type="http://schemas.openxmlformats.org/officeDocument/2006/relationships/image" Target="../media/image38.jpeg"/><Relationship Id="rId10" Type="http://schemas.openxmlformats.org/officeDocument/2006/relationships/image" Target="../media/image12.jpeg"/><Relationship Id="rId19" Type="http://schemas.openxmlformats.org/officeDocument/2006/relationships/image" Target="../media/image21.jpeg"/><Relationship Id="rId31" Type="http://schemas.openxmlformats.org/officeDocument/2006/relationships/image" Target="../media/image33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24.jpeg"/><Relationship Id="rId27" Type="http://schemas.openxmlformats.org/officeDocument/2006/relationships/image" Target="../media/image29.jpeg"/><Relationship Id="rId30" Type="http://schemas.openxmlformats.org/officeDocument/2006/relationships/image" Target="../media/image32.jpeg"/><Relationship Id="rId35" Type="http://schemas.openxmlformats.org/officeDocument/2006/relationships/image" Target="../media/image3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5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image" Target="../media/image4.jp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24" Type="http://schemas.openxmlformats.org/officeDocument/2006/relationships/image" Target="../media/image59.png"/><Relationship Id="rId5" Type="http://schemas.openxmlformats.org/officeDocument/2006/relationships/image" Target="../media/image7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6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c.kubagro.ru/map5.php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lc.kubagro.ru/map5.php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c.kubagro.ru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5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4.jp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7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4" Type="http://schemas.openxmlformats.org/officeDocument/2006/relationships/image" Target="../media/image6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lc.kubagro.ru/aidos/_Aidos-X.htm#_Toc128746370" TargetMode="External"/><Relationship Id="rId13" Type="http://schemas.openxmlformats.org/officeDocument/2006/relationships/hyperlink" Target="http://lc.kubagro.ru/aidos/Works_on_ASK-analysis_of_images.htm" TargetMode="External"/><Relationship Id="rId18" Type="http://schemas.openxmlformats.org/officeDocument/2006/relationships/hyperlink" Target="http://lc.kubagro.ru/aidos/Information_and_communication_technologies_in_research_activities_and_education.htm" TargetMode="External"/><Relationship Id="rId26" Type="http://schemas.openxmlformats.org/officeDocument/2006/relationships/hyperlink" Target="http://lc.kubagro.ru/aidos/Works_on_Scenario_ASC-analysis.htm" TargetMode="External"/><Relationship Id="rId3" Type="http://schemas.openxmlformats.org/officeDocument/2006/relationships/image" Target="../media/image5.png"/><Relationship Id="rId21" Type="http://schemas.openxmlformats.org/officeDocument/2006/relationships/hyperlink" Target="http://lc.kubagro.ru/aidos/Works_on_cognitive_agronomy.htm" TargetMode="External"/><Relationship Id="rId7" Type="http://schemas.openxmlformats.org/officeDocument/2006/relationships/hyperlink" Target="https://www.researchgate.net/profile/Eugene-Lutsenko" TargetMode="External"/><Relationship Id="rId12" Type="http://schemas.openxmlformats.org/officeDocument/2006/relationships/hyperlink" Target="http://lc.kubagro.ru/aidos/Work_on_emergence.htm" TargetMode="External"/><Relationship Id="rId17" Type="http://schemas.openxmlformats.org/officeDocument/2006/relationships/hyperlink" Target="http://lc.kubagro.ru/aidos/Work_on_the_study_of_the_influence_of_the_space_environment_on_various_processes_on_Earth.htm" TargetMode="External"/><Relationship Id="rId25" Type="http://schemas.openxmlformats.org/officeDocument/2006/relationships/hyperlink" Target="http://lc.kubagro.ru/aidos/Work_on_the_development_and_application_tests.htm" TargetMode="External"/><Relationship Id="rId2" Type="http://schemas.openxmlformats.org/officeDocument/2006/relationships/image" Target="../media/image4.jpg"/><Relationship Id="rId16" Type="http://schemas.openxmlformats.org/officeDocument/2006/relationships/hyperlink" Target="http://lc.kubagro.ru/aidos/Work_on_identification_presentation_and_use_of_knowledge.htm" TargetMode="External"/><Relationship Id="rId20" Type="http://schemas.openxmlformats.org/officeDocument/2006/relationships/hyperlink" Target="http://lc.kubagro.ru/aidos/Publications_on_cognitive_veterinary_medicine.htm" TargetMode="External"/><Relationship Id="rId29" Type="http://schemas.openxmlformats.org/officeDocument/2006/relationships/hyperlink" Target="https://bigbluebutton.pstu.ru/b/w3y-2ir-ukd-bq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c.kubagro.ru/" TargetMode="External"/><Relationship Id="rId11" Type="http://schemas.openxmlformats.org/officeDocument/2006/relationships/hyperlink" Target="http://lc.kubagro.ru/aidos/_Aidos-X.htm" TargetMode="External"/><Relationship Id="rId24" Type="http://schemas.openxmlformats.org/officeDocument/2006/relationships/hyperlink" Target="http://lc.kubagro.ru/aidos/Works_on_higher_forms_of_consciousness.htm" TargetMode="External"/><Relationship Id="rId5" Type="http://schemas.openxmlformats.org/officeDocument/2006/relationships/image" Target="../media/image7.png"/><Relationship Id="rId15" Type="http://schemas.openxmlformats.org/officeDocument/2006/relationships/hyperlink" Target="http://lc.kubagro.ru/aidos/Works_on_cognitive_functions.htm" TargetMode="External"/><Relationship Id="rId23" Type="http://schemas.openxmlformats.org/officeDocument/2006/relationships/hyperlink" Target="http://lc.kubagro.ru/aidos/Works_on_scientometrics.htm" TargetMode="External"/><Relationship Id="rId28" Type="http://schemas.openxmlformats.org/officeDocument/2006/relationships/hyperlink" Target="http://lc.kubagro.ru/aidos/Presentation_Aidos-online.pdf" TargetMode="External"/><Relationship Id="rId10" Type="http://schemas.openxmlformats.org/officeDocument/2006/relationships/hyperlink" Target="http://lc.kubagro.ru/aidos/_Aidos-X.htm#_Toc128746371" TargetMode="External"/><Relationship Id="rId19" Type="http://schemas.openxmlformats.org/officeDocument/2006/relationships/hyperlink" Target="http://lc.kubagro.ru/aidos/Virtual_reality_publications.htm" TargetMode="External"/><Relationship Id="rId31" Type="http://schemas.openxmlformats.org/officeDocument/2006/relationships/hyperlink" Target="https://disk.yandex.ru/d/knISAD5qzV83Ng?w=1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://lc.kubagro.ru/aidos/_Aidos-X.htm#_Toc128746372" TargetMode="External"/><Relationship Id="rId14" Type="http://schemas.openxmlformats.org/officeDocument/2006/relationships/hyperlink" Target="http://lc.kubagro.ru/aidos/Works_on_ASK-analysis_of_texts.htm" TargetMode="External"/><Relationship Id="rId22" Type="http://schemas.openxmlformats.org/officeDocument/2006/relationships/hyperlink" Target="http://lc.kubagro.ru/aidos/Work_with_agricultural.htm" TargetMode="External"/><Relationship Id="rId27" Type="http://schemas.openxmlformats.org/officeDocument/2006/relationships/hyperlink" Target="http://lc.kubagro.ru/aidos/MVP-projects.htm" TargetMode="External"/><Relationship Id="rId30" Type="http://schemas.openxmlformats.org/officeDocument/2006/relationships/hyperlink" Target="https://bigbluebutton.pstu.ru/b/3kc-n8a-gon-tjz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hyperlink" Target="mailto:prof.lutsenko@gmail.com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lc.kubagro.ru/Presentation_LutsenkoEV.pdf" TargetMode="External"/><Relationship Id="rId4" Type="http://schemas.openxmlformats.org/officeDocument/2006/relationships/hyperlink" Target="http://lc.kubagro.r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://lc.kubagro.ru/map5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DE89781-7062-46D7-A3B8-864C4D8C9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564" y="2924613"/>
            <a:ext cx="8585436" cy="1680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E4E870B-9CB9-4552-B766-25811BBB85EE}"/>
              </a:ext>
            </a:extLst>
          </p:cNvPr>
          <p:cNvSpPr txBox="1"/>
          <p:nvPr/>
        </p:nvSpPr>
        <p:spPr>
          <a:xfrm>
            <a:off x="1235023" y="5516221"/>
            <a:ext cx="6428520" cy="3693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18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Луценко Евгений Вениаминович</a:t>
            </a:r>
            <a:endParaRPr lang="ru-RU" b="1" dirty="0">
              <a:solidFill>
                <a:srgbClr val="218A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4C6AEEA-49C9-4908-BCCB-D884A8114925}"/>
              </a:ext>
            </a:extLst>
          </p:cNvPr>
          <p:cNvSpPr txBox="1"/>
          <p:nvPr/>
        </p:nvSpPr>
        <p:spPr>
          <a:xfrm>
            <a:off x="1235022" y="5885553"/>
            <a:ext cx="3794177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Профессор, доктор экономических наук,</a:t>
            </a:r>
          </a:p>
          <a:p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кандидат технических наук, профессор</a:t>
            </a:r>
          </a:p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афедры компьютерных технологий и систем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5EB268B-56A7-4B7D-B1CE-A203FD12A2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13" t="44815"/>
          <a:stretch/>
        </p:blipFill>
        <p:spPr>
          <a:xfrm rot="10800000">
            <a:off x="8161166" y="5196035"/>
            <a:ext cx="4030834" cy="16619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119A1C5-568C-41E1-9033-9E2D403B09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0" y="890754"/>
            <a:ext cx="2805394" cy="152292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35022" y="3329659"/>
            <a:ext cx="10614077" cy="9541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Автоматизированный системно-когнитивный анализ: новые возможности для АПК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87888" y="260648"/>
            <a:ext cx="6934201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Искусственный 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F8417C8-6DA4-409F-9491-8945C27D4A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6" t="12387"/>
          <a:stretch/>
        </p:blipFill>
        <p:spPr>
          <a:xfrm>
            <a:off x="0" y="0"/>
            <a:ext cx="5336330" cy="263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44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6" y="352928"/>
            <a:ext cx="10669545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Кластерная картографическая визуализация всех запусков системы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dirty="0" smtClean="0">
                <a:cs typeface="Arial" pitchFamily="34" charset="0"/>
              </a:rPr>
              <a:t>в мире за период с 16.12.2016 по 04.06.2023: </a:t>
            </a:r>
            <a:r>
              <a:rPr lang="en-US" sz="2400" b="1" dirty="0">
                <a:cs typeface="Arial" pitchFamily="34" charset="0"/>
                <a:hlinkClick r:id="rId4"/>
              </a:rPr>
              <a:t>http://</a:t>
            </a:r>
            <a:r>
              <a:rPr lang="en-US" sz="2400" b="1" dirty="0" smtClean="0">
                <a:cs typeface="Arial" pitchFamily="34" charset="0"/>
                <a:hlinkClick r:id="rId4"/>
              </a:rPr>
              <a:t>lc.kubagro.ru/map5.php</a:t>
            </a:r>
            <a:r>
              <a:rPr lang="ru-RU" sz="2400" b="1" dirty="0" smtClean="0">
                <a:cs typeface="Arial" pitchFamily="34" charset="0"/>
              </a:rPr>
              <a:t> 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358" y="1251659"/>
            <a:ext cx="9206327" cy="517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064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99520" y="6550223"/>
            <a:ext cx="373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5" y="438388"/>
            <a:ext cx="10589985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dirty="0" smtClean="0">
                <a:cs typeface="Arial" pitchFamily="34" charset="0"/>
              </a:rPr>
              <a:t>установка лабораторной работы 3.09 для изучения или применения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797005"/>
            <a:ext cx="4204086" cy="447505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735" y="1797005"/>
            <a:ext cx="5681489" cy="295694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83267" y="1384419"/>
            <a:ext cx="10526124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Установка локальной лабораторной работы 3.09.      Установка интеллектуального облачного </a:t>
            </a:r>
            <a:r>
              <a:rPr lang="ru-RU" sz="1600" dirty="0" err="1" smtClean="0"/>
              <a:t>Эйдос</a:t>
            </a:r>
            <a:r>
              <a:rPr lang="ru-RU" sz="1600" dirty="0" smtClean="0"/>
              <a:t>-приложения 3.09.</a:t>
            </a:r>
            <a:endParaRPr lang="en-US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736" y="4907057"/>
            <a:ext cx="5681488" cy="13649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600109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5" y="438388"/>
            <a:ext cx="10589985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u="sng" dirty="0"/>
              <a:t>Задача-1.</a:t>
            </a:r>
            <a:r>
              <a:rPr lang="ru-RU" sz="2400" b="1" dirty="0"/>
              <a:t> </a:t>
            </a:r>
            <a:r>
              <a:rPr lang="ru-RU" sz="2400" b="1" dirty="0" err="1" smtClean="0"/>
              <a:t>Когнитивно</a:t>
            </a:r>
            <a:r>
              <a:rPr lang="ru-RU" sz="2400" b="1" dirty="0" smtClean="0"/>
              <a:t>-целевая </a:t>
            </a:r>
            <a:r>
              <a:rPr lang="ru-RU" sz="2400" b="1" dirty="0"/>
              <a:t>структуризация предметной области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38630" y="1378097"/>
            <a:ext cx="4241799" cy="1815882"/>
          </a:xfrm>
          <a:prstGeom prst="rect">
            <a:avLst/>
          </a:prstGeom>
          <a:noFill/>
          <a:ln>
            <a:solidFill>
              <a:srgbClr val="218A3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На этом этапе АСК-анализа разработчик интеллектуального </a:t>
            </a:r>
            <a:r>
              <a:rPr lang="ru-RU" sz="1400" dirty="0" err="1" smtClean="0"/>
              <a:t>Эйдос</a:t>
            </a:r>
            <a:r>
              <a:rPr lang="ru-RU" sz="1400" dirty="0" smtClean="0"/>
              <a:t>-приложения решает, </a:t>
            </a:r>
            <a:br>
              <a:rPr lang="ru-RU" sz="1400" dirty="0" smtClean="0"/>
            </a:br>
            <a:r>
              <a:rPr lang="ru-RU" sz="1400" dirty="0" smtClean="0"/>
              <a:t>что он рассматривает как объект моделирования, что как действующие на него факторы, а что как результаты действия этих факторов. Это первый и единственный не автоматизированный в системе «</a:t>
            </a:r>
            <a:r>
              <a:rPr lang="ru-RU" sz="1400" dirty="0" err="1" smtClean="0"/>
              <a:t>Эйдос</a:t>
            </a:r>
            <a:r>
              <a:rPr lang="ru-RU" sz="1400" dirty="0" smtClean="0"/>
              <a:t>» этап АСК-анализа. По сути этот этап представляет собой смысловую постановку задачи.</a:t>
            </a:r>
            <a:endParaRPr lang="en-US" sz="1400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33994"/>
              </p:ext>
            </p:extLst>
          </p:nvPr>
        </p:nvGraphicFramePr>
        <p:xfrm>
          <a:off x="1738630" y="3712631"/>
          <a:ext cx="4241800" cy="266700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73100"/>
                <a:gridCol w="35687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KOD_CLSC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NAME_CLSC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УРОЖАЙНОСТЬ, Ц/ГА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СОДЕРЖАНИЕ БЕЛКА, 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СОДЕРЖАНИЕ КЛЕЙКОВИНЫ,%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НАТУРА ЗЕРНА, Г/Л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СТОИМОСТЬ ЗЕРНА, РУБ./ГА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ЧИСТЫЙ ДОХ (УБЫТОК), РУБ./ГА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УРОВЕНЬ РЕНТАБЕЛЬНОСТИ (УБЫТОЧНОСТИ), 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ПРИРАЩЕНИЕ ЭНЕРГИИ, ГДЖ/ГА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К-Т ЧИСТОЙ ЭФФЕКТИВНОСТИ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К-Т ОТНОШЕНИЯ ПОЛУЧ. И ЗАТРАЧ. ЭНЕРГИИ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ВЫХОД ЗЕРНА В РАСЧЕТЕ НА 1 ГДЖ ЗАТРАЧ. ЭНЕРГИИ, КГ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ОКУПАЕМОСТЬ УДОБРЕНИЙ ЗЕРНОМ, КГ/КГ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ЦЕНА ЗЕРНА, РУБ./КГ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284281"/>
              </p:ext>
            </p:extLst>
          </p:nvPr>
        </p:nvGraphicFramePr>
        <p:xfrm>
          <a:off x="6814397" y="1780447"/>
          <a:ext cx="4658032" cy="4606704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99654"/>
                <a:gridCol w="4058378"/>
              </a:tblGrid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KOD_OPSC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u="none" strike="noStrike" dirty="0">
                          <a:effectLst/>
                        </a:rPr>
                        <a:t>NAME_OPSC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ПРЕДШЕСТВЕННИК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ДОЗА УДОБРЕНИЙ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СЕВООБОРОТ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К-ВО ОСАДКОВ ЗА ГОД , ММ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К-ВО ОСАДКОВ НА ПЕРИОД ОСЕН. ВЕГ., ММ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</a:rPr>
                        <a:t>К-ВО ОСАДКОВ НА ПЕРИОД ВЕС.-ЛЕТ. ВЕГ., ММ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К-ВО ОСАДКОВ НА П-Д ОТ КОЛОШЕНИЯ ДО СОЗРЕВАНИЯ, ММ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СР. ТЕМПЕРАТУРА ЗА ГОД, °С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СР. ТЕМП.  НА ПЕРИОД ОСЕН. ВЕГЕТАЦИИ, °С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СР. ТЕМП.  НА ПЕРИОД ВЕС.-ЛЕТНЕЙ ВЕГ., °С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СР. ТЕМП. ЗА П-Д ОТ КОЛОШЕНИЯ ДО СОЗРЕВАНИЯ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СОД-Е ВЛАГИ В СЛОЕ ПОЧВЫ 0-10 СМ НА ПЕРИОД СЕВА, ММ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СОД-Е ВЛАГИ В СЛОЕ ПОЧВЫ 0-10 СМ НА П-Д ВЕС. ВЕГ., ММ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СОД. ВЛАГИ В СЛОЕ ПОЧВЫ 0-10 СМ НА П-Д ВЫХОДА В ТРУБКУ, ММ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СОД. ВЛАГИ В СЛОЕ ПОЧВЫ 0-10 СМ НА П-Д КОЛШЕНИЯ, ММ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СОД. ВЛАГИ В СЛОЕ ПОЧВЫ 0-10 СМ НА П-Д ПОЛН.СПЕЛ.И, ММ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СОД. ВЛАГИ В СЛОЕ ПОЧВЫ 0-30 СМ НА П-Д СЕВА, ММ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СОД. ВЛАГИ В СЛОЕ ПОЧВЫ 0-30 СМ НА П-Д ВЕС. ВЕГ., ММ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19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СОД. ВЛАГИ В СЛОЕ ПОЧВЫ 0-30 СМ НА П-Д ВЫХОДА В ТРУБКУ, ММ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СОД. ВЛАГИ В СЛОЕ ПОЧВЫ 0-30 СМ НА П-Д КОЛШЕНИЯ, ММ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СОД. ВЛАГИ В СЛОЕ ПОЧВЫ 0-30 СМ НА П-Д ПОЛНОЙ СПЕЛОСТИ, ММ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СОД. ВЛАГИ В СЛОЕ ПОЧВЫ 0-100 СМ НА П-Д СЕВА, ММ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СОД. ВЛАГИ В СЛОЕ ПОЧВЫ 0-100 СМ НА П-Д ВЕС. ВЕГ., ММ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СОД. ВЛАГИ В СЛОЕ ПОЧВЫ 0-100 СМ НА П-Д ВЫХОДА В ТРУБКУ, ММ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СОД. ВЛАГИ В СЛОЕ ПОЧВЫ 0-100 СМ НА ПЕРИОД КОЛОШЕНИЯ, ММ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СОД. ВЛАГИ В СЛОЕ ПОЧВЫ 0-100 СМ НА П-Д ПОЛНОЙ СПЕЛ., ММ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СОД. ВЛАГИ В СЛОЕ ПОЧВЫ 0-200 СМ НА ПЕРИОД СЕВА, ММ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СОД. ВЛАГИ В СЛОЕ ПОЧВЫ 0-200 СМ НА П-Д ВЕС. ВЕГ., ММ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29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СОД.Е ВЛАГИ В СЛОЕ ПОЧВЫ 0-200 СМ НА П-Д ВЫХОДА В ТРУБКУ, ММ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СОД. ВЛАГИ В СЛОЕ ПОЧВЫ 0-200 СМ НА П-Д КОЛШЕНИЯ, ММ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СОД. ВЛАГИ В СЛОЕ ПОЧВЫ 0-200 СМ НА П-Д ПОЛН. СПЕЛ., ММ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СОД. МИН.О АЗОТА В ПОЧВЕ НА НАЧАЛО ВЕС. ВЕГ.И, МГ/КГ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СОД. МИН. АЗОТА В ПОЧВЕ В ФАЗУ ВЫХ. РАСТ. В ТРУБКУ, МГ/КГ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СОД. МИН. АЗОТА В ПОЧВЕ В ФАЗУ КОЛОШ., МГ/КГ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СОД. МИН. АЗОТА В ПОЧВЕ В ФАЗУ ПОЛН. СПЕЛ., МГ/КГ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СОД. ФОСФАТОВ В 0-30 СМ СЛОЕ ПОЧВЫ НА НАЧ. ВЕСЕН. ВЕГ., МГ/КГ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37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СОД. ФОСФАТОВ В 0-30 СМ СЛОЕ ПОЧВЫ В ФАЗУ ВЫХ. РАСТ. В ТРУБКУ, МГ/КГ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38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СОД-Е ФОСФАТОВ В 0-30 СМ СЛОЕ ПОЧВЫ В ФАЗУ КОЛОШЕНИЯ, МГ/КГ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39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СОД-Е ФОСФАТОВ В 0-30 СМ СЛОЕ ПОЧВЫ В ФАЗУ ПОЛН. СПЕЛ., МГ/КГ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СОД-Е КАЛИЯ В 0-30 СМ СЛОЕ ПОЧВЫ НА НАЧ.О ВЕС. ВЕГ., МГ/КГ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41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СОД-Е КАЛИЯ В 0-30 СМ СЛОЕ ПОЧВЫ В ФАЗУ ВЫХ. РАСТ. В ТРУБКУ, МГ/КГ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42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СОД-Е КАЛИЯ В 0-30 СМ СЛОЕ ПОЧВЫ В ФАЗУ КОЛОШ., МГ/КГ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43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СОД-Е КАЛИЯ В 0-30 СМ СЛОЕ ПОЧВЫ В ФАЗУ ПОЛН. СПЕЛ., МГ/КГ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44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ВЫХОД ЭНЕРГИИ, ГДЖ/ГА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ЗАТРАТЫ НА УДОБРЕНИЯ, РУБ./ГА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</a:rPr>
                        <a:t>46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>
                          <a:effectLst/>
                        </a:rPr>
                        <a:t>ЗАТРАТЫ СОВОКУПНОЙ ЭНЕРГИИ, ГДЖ/ГА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  <a:tr h="95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</a:rPr>
                        <a:t>47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u="none" strike="noStrike" dirty="0">
                          <a:effectLst/>
                        </a:rPr>
                        <a:t>ПРОИЗВОДСТВЕННЫЕ ЗАТРАТЫ, РУБ./ГА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33" marR="4533" marT="4533" marB="0" anchor="b"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738630" y="3276600"/>
            <a:ext cx="4241799" cy="3693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dirty="0" smtClean="0"/>
              <a:t>Классификационные шкалы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814397" y="1378097"/>
            <a:ext cx="4241799" cy="3693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dirty="0" smtClean="0"/>
              <a:t>Описательные шкалы (факторы)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038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5" y="438388"/>
            <a:ext cx="10669545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u="sng" dirty="0"/>
              <a:t>Задача-2.</a:t>
            </a:r>
            <a:r>
              <a:rPr lang="ru-RU" sz="2400" b="1" dirty="0"/>
              <a:t> Формализация предметной области</a:t>
            </a:r>
            <a:endParaRPr lang="ru-RU" sz="2400" b="1" dirty="0" smtClean="0">
              <a:cs typeface="Arial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711" y="1401505"/>
            <a:ext cx="4563595" cy="488308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263" y="1401507"/>
            <a:ext cx="4541143" cy="488307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785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5" y="378566"/>
            <a:ext cx="10669545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dirty="0" smtClean="0">
                <a:cs typeface="Arial" pitchFamily="34" charset="0"/>
              </a:rPr>
              <a:t>настройка параметров классификационных и описательных шкал и градаций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209563"/>
            <a:ext cx="6301099" cy="28618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4167500"/>
            <a:ext cx="6301099" cy="228810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278" y="4167500"/>
            <a:ext cx="3807288" cy="228810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278" y="1217254"/>
            <a:ext cx="3807288" cy="28541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785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2281126" y="297686"/>
            <a:ext cx="9107684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Исходные данные по задаче для АПК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dirty="0" smtClean="0">
                <a:cs typeface="Arial" pitchFamily="34" charset="0"/>
              </a:rPr>
              <a:t>в стандарте </a:t>
            </a:r>
            <a:r>
              <a:rPr lang="en-US" sz="2400" b="1" dirty="0" smtClean="0">
                <a:cs typeface="Arial" pitchFamily="34" charset="0"/>
              </a:rPr>
              <a:t>API-2.3.2.2 </a:t>
            </a:r>
            <a:r>
              <a:rPr lang="ru-RU" sz="2400" b="1" dirty="0" smtClean="0">
                <a:cs typeface="Arial" pitchFamily="34" charset="0"/>
              </a:rPr>
              <a:t>системы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 (фрагмент)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844" y="1197912"/>
            <a:ext cx="9803116" cy="480495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45844" y="6139782"/>
            <a:ext cx="9831644" cy="276999"/>
          </a:xfrm>
          <a:prstGeom prst="rect">
            <a:avLst/>
          </a:prstGeom>
          <a:noFill/>
          <a:ln>
            <a:solidFill>
              <a:srgbClr val="218A3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Исходные данные предоставлены доктором экономических наук, профессором Горпинченко Ксенией Николаевной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77785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5" y="438388"/>
            <a:ext cx="10669545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u="sng" dirty="0"/>
              <a:t>Задача-2</a:t>
            </a:r>
            <a:r>
              <a:rPr lang="ru-RU" sz="2400" b="1" dirty="0"/>
              <a:t>. Формализация предметной области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964267"/>
            <a:ext cx="4810125" cy="227112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934" y="1964266"/>
            <a:ext cx="4809047" cy="22704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4" y="4388240"/>
            <a:ext cx="4810125" cy="202949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934" y="4388241"/>
            <a:ext cx="4809048" cy="202949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738630" y="1378097"/>
            <a:ext cx="10072351" cy="523220"/>
          </a:xfrm>
          <a:prstGeom prst="rect">
            <a:avLst/>
          </a:prstGeom>
          <a:noFill/>
          <a:ln>
            <a:solidFill>
              <a:srgbClr val="218A3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На этом этапе АСК-анализа разрабатываются классификационные и описательные шкалы и градации и исходные данные кодируются с их помощью, в результате чего получается обучающая выборка (нормализованная база исходных данных).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7785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5" y="319850"/>
            <a:ext cx="10669545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u="sng" dirty="0"/>
              <a:t>Задача-3</a:t>
            </a:r>
            <a:r>
              <a:rPr lang="ru-RU" sz="2400" b="1" dirty="0"/>
              <a:t>. Синтез статистических и системно-когнитивных </a:t>
            </a:r>
            <a:r>
              <a:rPr lang="ru-RU" sz="2400" b="1" dirty="0" smtClean="0"/>
              <a:t>моделей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500" y="1269384"/>
            <a:ext cx="4841380" cy="365821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864" y="1269383"/>
            <a:ext cx="5023103" cy="5072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120630" y="5073422"/>
            <a:ext cx="4824249" cy="1277273"/>
          </a:xfrm>
          <a:prstGeom prst="rect">
            <a:avLst/>
          </a:prstGeom>
          <a:noFill/>
          <a:ln>
            <a:solidFill>
              <a:srgbClr val="218A3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Если на компьютере графический процессор видеокарты поддерживает язык </a:t>
            </a:r>
            <a:r>
              <a:rPr lang="en-US" sz="1100" dirty="0" smtClean="0"/>
              <a:t>OpenGL</a:t>
            </a:r>
            <a:r>
              <a:rPr lang="ru-RU" sz="1100" dirty="0" smtClean="0"/>
              <a:t> (обычно это так для видеокарт и графических ядер на чипсете </a:t>
            </a:r>
            <a:r>
              <a:rPr lang="en-US" sz="1100" dirty="0" smtClean="0"/>
              <a:t>NVIDEA</a:t>
            </a:r>
            <a:r>
              <a:rPr lang="ru-RU" sz="1100" dirty="0" smtClean="0"/>
              <a:t>), то есть прямой смысл проводить расчеты на графическом процессоре. Это может сэкономить время до нескольких тысяч раз, по разному, в зависимости от размерности модели (числа классов и значений факторов), количества объектов распознаваемой выборки и среднего количества признаков, описывающих эти объекты. 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777482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5" y="328317"/>
            <a:ext cx="10669545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dirty="0" smtClean="0">
                <a:cs typeface="Arial" pitchFamily="34" charset="0"/>
              </a:rPr>
              <a:t>Фрагменты созданных статистических и системно-когнитивных моделей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081" y="1660135"/>
            <a:ext cx="10080000" cy="46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759081" y="1271609"/>
            <a:ext cx="10072351" cy="307777"/>
          </a:xfrm>
          <a:prstGeom prst="rect">
            <a:avLst/>
          </a:prstGeom>
          <a:noFill/>
          <a:ln>
            <a:solidFill>
              <a:srgbClr val="218A3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Фрагмент статистической модели </a:t>
            </a:r>
            <a:r>
              <a:rPr lang="en-US" sz="1400" b="1" dirty="0" smtClean="0"/>
              <a:t>ABS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60431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5" y="336784"/>
            <a:ext cx="10669545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dirty="0" smtClean="0">
                <a:cs typeface="Arial" pitchFamily="34" charset="0"/>
              </a:rPr>
              <a:t>Фрагменты созданных статистических и системно-когнитивных моделей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59081" y="1271609"/>
            <a:ext cx="10075370" cy="307777"/>
          </a:xfrm>
          <a:prstGeom prst="rect">
            <a:avLst/>
          </a:prstGeom>
          <a:noFill/>
          <a:ln>
            <a:solidFill>
              <a:srgbClr val="218A3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Фрагмент статистической модели </a:t>
            </a:r>
            <a:r>
              <a:rPr lang="en-US" sz="1400" b="1" dirty="0" smtClean="0"/>
              <a:t>PRC2</a:t>
            </a:r>
            <a:endParaRPr lang="en-US" sz="1400" b="1" dirty="0"/>
          </a:p>
        </p:txBody>
      </p:sp>
      <p:pic>
        <p:nvPicPr>
          <p:cNvPr id="4098" name="Picture 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57" y="1690752"/>
            <a:ext cx="10080000" cy="46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859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389032" y="655022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b="1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2465379" y="431119"/>
            <a:ext cx="9369072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Проблема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ее причины и пути решения</a:t>
            </a:r>
            <a:b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применением систем искусственного интеллекта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90F3CBC-EF71-48E0-AEFB-2F8D222C28DD}"/>
              </a:ext>
            </a:extLst>
          </p:cNvPr>
          <p:cNvSpPr txBox="1"/>
          <p:nvPr/>
        </p:nvSpPr>
        <p:spPr>
          <a:xfrm>
            <a:off x="1725982" y="1370050"/>
            <a:ext cx="9916750" cy="517064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b="1" dirty="0" smtClean="0">
                <a:cs typeface="Arial" pitchFamily="34" charset="0"/>
              </a:rPr>
              <a:t>Различные науки </a:t>
            </a:r>
            <a:r>
              <a:rPr lang="ru-RU" sz="1400" dirty="0" smtClean="0">
                <a:cs typeface="Arial" pitchFamily="34" charset="0"/>
              </a:rPr>
              <a:t>отличаются друг от друга объектом исследования, факторами, влияющими на объект исследования и результатами влияния этих факторов, т.е. тем, в какие состояния </a:t>
            </a:r>
            <a:r>
              <a:rPr lang="ru-RU" sz="1400" dirty="0">
                <a:cs typeface="Arial" pitchFamily="34" charset="0"/>
              </a:rPr>
              <a:t>объект исследования </a:t>
            </a:r>
            <a:r>
              <a:rPr lang="ru-RU" sz="1400" dirty="0" smtClean="0">
                <a:cs typeface="Arial" pitchFamily="34" charset="0"/>
              </a:rPr>
              <a:t>переходит под действием этих факторов.</a:t>
            </a:r>
          </a:p>
          <a:p>
            <a:pPr>
              <a:spcAft>
                <a:spcPts val="1200"/>
              </a:spcAft>
            </a:pPr>
            <a:r>
              <a:rPr lang="ru-RU" sz="1400" b="1" dirty="0" smtClean="0">
                <a:cs typeface="Arial" pitchFamily="34" charset="0"/>
              </a:rPr>
              <a:t>Главная проблема </a:t>
            </a:r>
            <a:r>
              <a:rPr lang="ru-RU" sz="1400" dirty="0" smtClean="0">
                <a:cs typeface="Arial" pitchFamily="34" charset="0"/>
              </a:rPr>
              <a:t>любой науки, стремящейся перейти с эмпирического на теоретический уровень познания, состоит в построении модели, адекватно отражающей силу и направление влияния факторов на переход объекта исследования (моделирования) в различные будущие состояния, как целевые, так и нежелательные.</a:t>
            </a:r>
          </a:p>
          <a:p>
            <a:pPr>
              <a:spcAft>
                <a:spcPts val="1200"/>
              </a:spcAft>
            </a:pPr>
            <a:r>
              <a:rPr lang="ru-RU" sz="1400" b="1" dirty="0" smtClean="0">
                <a:cs typeface="Arial" pitchFamily="34" charset="0"/>
              </a:rPr>
              <a:t>Причинами</a:t>
            </a:r>
            <a:r>
              <a:rPr lang="ru-RU" sz="1400" dirty="0" smtClean="0">
                <a:cs typeface="Arial" pitchFamily="34" charset="0"/>
              </a:rPr>
              <a:t> возникновения этой проблемы являются очень высокая сложность и нелинейность объекта исследования, естественные психофизиологические и временные ограничения человека по аналитической обработке информации, а также неполнота (</a:t>
            </a:r>
            <a:r>
              <a:rPr lang="ru-RU" sz="1400" dirty="0" err="1" smtClean="0">
                <a:cs typeface="Arial" pitchFamily="34" charset="0"/>
              </a:rPr>
              <a:t>фрагментированность</a:t>
            </a:r>
            <a:r>
              <a:rPr lang="ru-RU" sz="1400" dirty="0" smtClean="0">
                <a:cs typeface="Arial" pitchFamily="34" charset="0"/>
              </a:rPr>
              <a:t>) и зашумленность исходных данных об объекте исследования, их представленность в различных типах шкал (номинальных, порядковых и числовых), в различных единицах измерения, в различных типах данных (текстовых, числовых и графических), очень большая размерность и динамичность исходных данных.</a:t>
            </a:r>
          </a:p>
          <a:p>
            <a:pPr>
              <a:spcAft>
                <a:spcPts val="1200"/>
              </a:spcAft>
            </a:pPr>
            <a:r>
              <a:rPr lang="ru-RU" sz="1400" b="1" dirty="0" smtClean="0">
                <a:cs typeface="Arial" pitchFamily="34" charset="0"/>
              </a:rPr>
              <a:t>Решением данной проблемы </a:t>
            </a:r>
            <a:r>
              <a:rPr lang="ru-RU" sz="1400" dirty="0" smtClean="0">
                <a:cs typeface="Arial" pitchFamily="34" charset="0"/>
              </a:rPr>
              <a:t>является использование систем искусственного интеллекта (СИИ) для решения задач идентификации, прогнозирования, классификации ,принятия решений и исследования объекта моделирования везде, где ранее для этого использовался исключительно естественный интеллект</a:t>
            </a:r>
            <a:r>
              <a:rPr lang="ru-RU" sz="1400" dirty="0">
                <a:cs typeface="Arial" pitchFamily="34" charset="0"/>
              </a:rPr>
              <a:t>. </a:t>
            </a:r>
            <a:endParaRPr lang="ru-RU" sz="1400" dirty="0" smtClean="0"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1400" dirty="0" smtClean="0">
                <a:cs typeface="Arial" pitchFamily="34" charset="0"/>
              </a:rPr>
              <a:t>Системы искусственного интеллекта </a:t>
            </a:r>
            <a:r>
              <a:rPr lang="ru-RU" sz="1400" b="1" dirty="0" smtClean="0">
                <a:cs typeface="Arial" pitchFamily="34" charset="0"/>
              </a:rPr>
              <a:t>на </a:t>
            </a:r>
            <a:r>
              <a:rPr lang="ru-RU" sz="1400" b="1" dirty="0">
                <a:cs typeface="Arial" pitchFamily="34" charset="0"/>
              </a:rPr>
              <a:t>много порядков  </a:t>
            </a:r>
            <a:r>
              <a:rPr lang="ru-RU" sz="1400" dirty="0" smtClean="0">
                <a:cs typeface="Arial" pitchFamily="34" charset="0"/>
              </a:rPr>
              <a:t>увеличивают </a:t>
            </a:r>
            <a:r>
              <a:rPr lang="ru-RU" sz="1400" dirty="0">
                <a:cs typeface="Arial" pitchFamily="34" charset="0"/>
              </a:rPr>
              <a:t>естественные интеллектуальные возможности </a:t>
            </a:r>
            <a:r>
              <a:rPr lang="ru-RU" sz="1400" dirty="0" smtClean="0">
                <a:cs typeface="Arial" pitchFamily="34" charset="0"/>
              </a:rPr>
              <a:t>человека, примерно также, как двигатель во много сотен, тысячи и даже миллионов раз увеличивает его физические возможности.</a:t>
            </a:r>
          </a:p>
          <a:p>
            <a:pPr>
              <a:spcAft>
                <a:spcPts val="1200"/>
              </a:spcAft>
            </a:pPr>
            <a:r>
              <a:rPr lang="ru-RU" sz="1400" b="1" dirty="0" smtClean="0">
                <a:cs typeface="Arial" pitchFamily="34" charset="0"/>
              </a:rPr>
              <a:t>Например</a:t>
            </a:r>
            <a:r>
              <a:rPr lang="ru-RU" sz="1400" dirty="0" smtClean="0">
                <a:cs typeface="Arial" pitchFamily="34" charset="0"/>
              </a:rPr>
              <a:t>, если раньше новые </a:t>
            </a:r>
            <a:r>
              <a:rPr lang="ru-RU" sz="1400" dirty="0" err="1" smtClean="0">
                <a:cs typeface="Arial" pitchFamily="34" charset="0"/>
              </a:rPr>
              <a:t>агротехнологии</a:t>
            </a:r>
            <a:r>
              <a:rPr lang="ru-RU" sz="1400" dirty="0" smtClean="0">
                <a:cs typeface="Arial" pitchFamily="34" charset="0"/>
              </a:rPr>
              <a:t> разрабатывали целые научные институты в течение ряда лет, то с использованием интеллектуальных систем это может сделать агроном, освоивший эту технологи. просто автоматически с помощью программного интерфейса введя в систему исходные данные из журнала агронома о том, что делалось на полях, в садах или теплицах, и какие результаты в натуральном и стоимостном выражении в результате этого были получены (например количество и качество продукции, прибыль и рентабельность в целом хозяйству и по номенклатуре товаров). 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27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5" y="328317"/>
            <a:ext cx="10669545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dirty="0" smtClean="0">
                <a:cs typeface="Arial" pitchFamily="34" charset="0"/>
              </a:rPr>
              <a:t>Фрагменты созданных статистических и системно-когнитивных моделей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59081" y="1271609"/>
            <a:ext cx="10075370" cy="307777"/>
          </a:xfrm>
          <a:prstGeom prst="rect">
            <a:avLst/>
          </a:prstGeom>
          <a:noFill/>
          <a:ln>
            <a:solidFill>
              <a:srgbClr val="218A3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Фрагмент статистической модели </a:t>
            </a:r>
            <a:r>
              <a:rPr lang="en-US" sz="1400" b="1" dirty="0" smtClean="0"/>
              <a:t>INF1</a:t>
            </a:r>
            <a:r>
              <a:rPr lang="ru-RU" sz="1400" b="1" dirty="0" smtClean="0"/>
              <a:t> (количество информации Александра </a:t>
            </a:r>
            <a:r>
              <a:rPr lang="ru-RU" sz="1400" b="1" dirty="0" err="1" smtClean="0"/>
              <a:t>Харкевича</a:t>
            </a:r>
            <a:r>
              <a:rPr lang="ru-RU" sz="1400" b="1" dirty="0" smtClean="0"/>
              <a:t>)</a:t>
            </a:r>
            <a:endParaRPr lang="en-US" sz="1400" b="1" dirty="0"/>
          </a:p>
        </p:txBody>
      </p:sp>
      <p:pic>
        <p:nvPicPr>
          <p:cNvPr id="5122" name="Picture 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081" y="1688905"/>
            <a:ext cx="10080000" cy="4680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363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5" y="328317"/>
            <a:ext cx="10669545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dirty="0" smtClean="0">
                <a:cs typeface="Arial" pitchFamily="34" charset="0"/>
              </a:rPr>
              <a:t>Фрагменты созданных статистических и системно-когнитивных моделей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59081" y="1271609"/>
            <a:ext cx="10075370" cy="307777"/>
          </a:xfrm>
          <a:prstGeom prst="rect">
            <a:avLst/>
          </a:prstGeom>
          <a:noFill/>
          <a:ln>
            <a:solidFill>
              <a:srgbClr val="218A3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Фрагмент статистической модели </a:t>
            </a:r>
            <a:r>
              <a:rPr lang="en-US" sz="1400" b="1" dirty="0" smtClean="0"/>
              <a:t>INF3 (</a:t>
            </a:r>
            <a:r>
              <a:rPr lang="ru-RU" sz="1400" b="1" dirty="0" smtClean="0"/>
              <a:t>хи-квадрат Карла Пирсона</a:t>
            </a:r>
            <a:r>
              <a:rPr lang="en-US" sz="1400" b="1" dirty="0" smtClean="0"/>
              <a:t>)</a:t>
            </a:r>
            <a:endParaRPr lang="en-US" sz="1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081" y="1685543"/>
            <a:ext cx="10097505" cy="462979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883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5" y="438388"/>
            <a:ext cx="10669545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dirty="0" smtClean="0">
                <a:cs typeface="Arial" pitchFamily="34" charset="0"/>
              </a:rPr>
              <a:t>Принцип расчета статистических и системно-когнитивных моделей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624" y="1640946"/>
            <a:ext cx="5613612" cy="370152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497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5" y="438388"/>
            <a:ext cx="10669545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dirty="0" smtClean="0">
                <a:cs typeface="Arial" pitchFamily="34" charset="0"/>
              </a:rPr>
              <a:t>Принцип расчета статистических и системно-когнитивных моделей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958" y="1771122"/>
            <a:ext cx="9752170" cy="391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003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5" y="353718"/>
            <a:ext cx="10669545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dirty="0" smtClean="0">
                <a:cs typeface="Arial" pitchFamily="34" charset="0"/>
              </a:rPr>
              <a:t>Принцип расчета статистических и системно-когнитивных моделей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570" y="1300933"/>
            <a:ext cx="7689941" cy="507446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003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5" y="336784"/>
            <a:ext cx="10669545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dirty="0" smtClean="0">
                <a:cs typeface="Arial" pitchFamily="34" charset="0"/>
              </a:rPr>
              <a:t>Принцип расчета статистических и системно-когнитивных моделей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33" y="1413317"/>
            <a:ext cx="4125722" cy="295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669073" y="5818209"/>
            <a:ext cx="8370207" cy="523220"/>
          </a:xfrm>
          <a:prstGeom prst="rect">
            <a:avLst/>
          </a:prstGeom>
          <a:noFill/>
          <a:ln>
            <a:solidFill>
              <a:srgbClr val="218A3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Подробнее с методикой численных расчетов статистических и системно-когнитивных моделей можно ознакомиться в </a:t>
            </a:r>
            <a:r>
              <a:rPr lang="ru-RU" sz="1400" dirty="0" err="1" smtClean="0"/>
              <a:t>хелпе</a:t>
            </a:r>
            <a:r>
              <a:rPr lang="ru-RU" sz="1400" dirty="0" smtClean="0"/>
              <a:t> режима 5.5 и в </a:t>
            </a:r>
            <a:r>
              <a:rPr lang="ru-RU" sz="1400" dirty="0"/>
              <a:t>режиме </a:t>
            </a:r>
            <a:r>
              <a:rPr lang="ru-RU" sz="1400" dirty="0" smtClean="0"/>
              <a:t>5.14 системы </a:t>
            </a:r>
            <a:r>
              <a:rPr lang="ru-RU" sz="1400" dirty="0"/>
              <a:t>«</a:t>
            </a:r>
            <a:r>
              <a:rPr lang="ru-RU" sz="1400" dirty="0" err="1"/>
              <a:t>Эйдос</a:t>
            </a:r>
            <a:r>
              <a:rPr lang="ru-RU" sz="1400" dirty="0" smtClean="0"/>
              <a:t>».</a:t>
            </a:r>
            <a:endParaRPr lang="en-US" sz="14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33" y="1693333"/>
            <a:ext cx="3246614" cy="26702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073" y="4580467"/>
            <a:ext cx="8370207" cy="11345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978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-30251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5" y="336784"/>
            <a:ext cx="10669545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u="sng" dirty="0"/>
              <a:t>Задача-4</a:t>
            </a:r>
            <a:r>
              <a:rPr lang="ru-RU" sz="2400" b="1" dirty="0"/>
              <a:t>. Верификация </a:t>
            </a:r>
            <a:r>
              <a:rPr lang="ru-RU" sz="2400" b="1" dirty="0" smtClean="0"/>
              <a:t>моделей (оценка достоверности)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64" y="3852333"/>
            <a:ext cx="4930887" cy="255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64" y="1225517"/>
            <a:ext cx="5816234" cy="2507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339" y="3852332"/>
            <a:ext cx="4892112" cy="253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48599" y="1240301"/>
            <a:ext cx="3985851" cy="2492990"/>
          </a:xfrm>
          <a:prstGeom prst="rect">
            <a:avLst/>
          </a:prstGeom>
          <a:noFill/>
          <a:ln>
            <a:solidFill>
              <a:srgbClr val="218A3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300" dirty="0" smtClean="0"/>
              <a:t>Из приведенных рисунков мы видим, что:</a:t>
            </a:r>
          </a:p>
          <a:p>
            <a:r>
              <a:rPr lang="ru-RU" sz="1300" dirty="0" smtClean="0"/>
              <a:t>1. Для отрицательных решений при всех уровнях сходства доля истинных решений всегда больше, чем ложных.</a:t>
            </a:r>
          </a:p>
          <a:p>
            <a:r>
              <a:rPr lang="ru-RU" sz="1300" dirty="0" smtClean="0"/>
              <a:t>2. Для положительных решений при низких уровнях сходства больше доля ложных решений, а при высоких – выше доля истинных решений.</a:t>
            </a:r>
          </a:p>
          <a:p>
            <a:r>
              <a:rPr lang="ru-RU" sz="1300" dirty="0" smtClean="0"/>
              <a:t>3. Чем выше уровень сходства, тем выше доля истинных решений. Это значит, что </a:t>
            </a:r>
            <a:r>
              <a:rPr lang="ru-RU" sz="1300" b="1" dirty="0" smtClean="0"/>
              <a:t>уровень сходства является адекватной мерой степени истинности решения и в системе есть адекватный внутренний критерий степени истинности решений</a:t>
            </a:r>
            <a:r>
              <a:rPr lang="ru-RU" sz="1300" dirty="0" smtClean="0"/>
              <a:t>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277785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863" y="1269384"/>
            <a:ext cx="7306209" cy="509795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5" y="328317"/>
            <a:ext cx="10669545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u="sng" dirty="0"/>
              <a:t>Задача-4</a:t>
            </a:r>
            <a:r>
              <a:rPr lang="ru-RU" sz="2400" b="1" dirty="0"/>
              <a:t>. Верификация </a:t>
            </a:r>
            <a:r>
              <a:rPr lang="ru-RU" sz="2400" b="1" dirty="0" smtClean="0"/>
              <a:t>моделей (помощь-1)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785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126" y="1384419"/>
            <a:ext cx="9107684" cy="493197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22455" y="340705"/>
            <a:ext cx="10669545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u="sng" dirty="0"/>
              <a:t>Задача-4</a:t>
            </a:r>
            <a:r>
              <a:rPr lang="ru-RU" sz="2400" b="1" dirty="0"/>
              <a:t>. Верификация </a:t>
            </a:r>
            <a:r>
              <a:rPr lang="ru-RU" sz="2400" b="1" dirty="0" smtClean="0"/>
              <a:t>моделей (помощь-2)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785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2281126" y="336784"/>
            <a:ext cx="9107684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</a:t>
            </a:r>
          </a:p>
          <a:p>
            <a:pPr algn="ctr"/>
            <a:r>
              <a:rPr lang="ru-RU" sz="2400" b="1" u="sng" dirty="0"/>
              <a:t>Задача-5</a:t>
            </a:r>
            <a:r>
              <a:rPr lang="ru-RU" sz="2400" b="1" dirty="0"/>
              <a:t>. Выбор наиболее достоверной модели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59081" y="1269385"/>
            <a:ext cx="10075370" cy="523220"/>
          </a:xfrm>
          <a:prstGeom prst="rect">
            <a:avLst/>
          </a:prstGeom>
          <a:noFill/>
          <a:ln>
            <a:solidFill>
              <a:srgbClr val="218A3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Выбор наиболее достоверной модели осуществляется разработчиком интеллектуального облачного </a:t>
            </a:r>
            <a:r>
              <a:rPr lang="ru-RU" sz="1400" dirty="0" err="1" smtClean="0"/>
              <a:t>Эйдос</a:t>
            </a:r>
            <a:r>
              <a:rPr lang="ru-RU" sz="1400" dirty="0" smtClean="0"/>
              <a:t>-приложения на основе информации, предоставляемой режимом 3.4, экранные формы которого представлены на слайде 22.</a:t>
            </a:r>
            <a:endParaRPr lang="en-US" sz="1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93159" y="1971931"/>
            <a:ext cx="784278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ru-RU" sz="2400" b="1" u="sng" dirty="0"/>
              <a:t>Задача-6</a:t>
            </a:r>
            <a:r>
              <a:rPr lang="ru-RU" sz="2400" b="1" dirty="0"/>
              <a:t>. Системная идентификация и прогнозирование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759081" y="2479596"/>
            <a:ext cx="10075370" cy="1169551"/>
          </a:xfrm>
          <a:prstGeom prst="rect">
            <a:avLst/>
          </a:prstGeom>
          <a:noFill/>
          <a:ln>
            <a:solidFill>
              <a:srgbClr val="218A3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Операция системной идентификации и прогнозирования является весьма трудоемкой в вычислительном отношении, т.к. каждый объект распознаваемой выборки сравнивается с каждым из классов по всем своим признакам (градациям описательных шкал).  Поэтому в системе «</a:t>
            </a:r>
            <a:r>
              <a:rPr lang="ru-RU" sz="1400" dirty="0" err="1" smtClean="0"/>
              <a:t>Эйдос</a:t>
            </a:r>
            <a:r>
              <a:rPr lang="ru-RU" sz="1400" dirty="0" smtClean="0"/>
              <a:t>» эта операция осуществляется не для всех моделей, как обычно другие операции (за редким исключением), а в наиболее достоверной модели, заданной в качестве текущей. Задание модели в качестве текущей осуществляется в режиме 5.6 системы «</a:t>
            </a:r>
            <a:r>
              <a:rPr lang="ru-RU" sz="1400" dirty="0" err="1" smtClean="0"/>
              <a:t>Эйдос</a:t>
            </a:r>
            <a:r>
              <a:rPr lang="ru-RU" sz="1400" dirty="0" smtClean="0"/>
              <a:t>».</a:t>
            </a:r>
            <a:endParaRPr lang="en-US" sz="1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080" y="3819188"/>
            <a:ext cx="4514719" cy="255621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50" y="3819188"/>
            <a:ext cx="5204701" cy="255621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785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389032" y="655022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2465379" y="368052"/>
            <a:ext cx="9369072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Автоматизированный системно-когнитивный анализ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90F3CBC-EF71-48E0-AEFB-2F8D222C28DD}"/>
              </a:ext>
            </a:extLst>
          </p:cNvPr>
          <p:cNvSpPr txBox="1"/>
          <p:nvPr/>
        </p:nvSpPr>
        <p:spPr>
          <a:xfrm>
            <a:off x="1854200" y="829717"/>
            <a:ext cx="9923288" cy="570925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300" b="1" dirty="0">
                <a:cs typeface="Arial" pitchFamily="34" charset="0"/>
              </a:rPr>
              <a:t>Однако </a:t>
            </a:r>
            <a:r>
              <a:rPr lang="ru-RU" sz="1300" dirty="0">
                <a:cs typeface="Arial" pitchFamily="34" charset="0"/>
              </a:rPr>
              <a:t>для этого необходимы универсальные, доступные, удобные и простые в освоении  системы искусственного интеллекта, реально работающие с любыми имеющимися исходными данными, а не предъявляющие к этим </a:t>
            </a:r>
            <a:r>
              <a:rPr lang="ru-RU" sz="1300" dirty="0" smtClean="0">
                <a:cs typeface="Arial" pitchFamily="34" charset="0"/>
              </a:rPr>
              <a:t>исходным данным </a:t>
            </a:r>
            <a:r>
              <a:rPr lang="ru-RU" sz="1300" dirty="0">
                <a:cs typeface="Arial" pitchFamily="34" charset="0"/>
              </a:rPr>
              <a:t>практически невыполнимые требования, типа абсолютной точности, абсолютной полноты и абсолютной независимости факторов, т.е. линейности объекта моделирования.</a:t>
            </a:r>
          </a:p>
          <a:p>
            <a:pPr>
              <a:spcAft>
                <a:spcPts val="600"/>
              </a:spcAft>
            </a:pPr>
            <a:r>
              <a:rPr lang="ru-RU" sz="1300" dirty="0">
                <a:cs typeface="Arial" pitchFamily="34" charset="0"/>
              </a:rPr>
              <a:t>Именно такими характеристиками </a:t>
            </a:r>
            <a:r>
              <a:rPr lang="ru-RU" sz="1300" dirty="0" smtClean="0">
                <a:cs typeface="Arial" pitchFamily="34" charset="0"/>
              </a:rPr>
              <a:t>обладает современная интеллектуальная технология: «</a:t>
            </a:r>
            <a:r>
              <a:rPr lang="ru-RU" sz="1300" b="1" dirty="0" smtClean="0">
                <a:cs typeface="Arial" pitchFamily="34" charset="0"/>
              </a:rPr>
              <a:t>Автоматизированный </a:t>
            </a:r>
            <a:r>
              <a:rPr lang="ru-RU" sz="1300" b="1" dirty="0">
                <a:cs typeface="Arial" pitchFamily="34" charset="0"/>
              </a:rPr>
              <a:t>системно-когнитивный </a:t>
            </a:r>
            <a:r>
              <a:rPr lang="ru-RU" sz="1300" b="1" dirty="0" smtClean="0">
                <a:cs typeface="Arial" pitchFamily="34" charset="0"/>
              </a:rPr>
              <a:t>анализ» </a:t>
            </a:r>
            <a:r>
              <a:rPr lang="ru-RU" sz="1300" dirty="0">
                <a:cs typeface="Arial" pitchFamily="34" charset="0"/>
              </a:rPr>
              <a:t>(АСК-анализ), </a:t>
            </a:r>
            <a:r>
              <a:rPr lang="ru-RU" sz="1300" dirty="0" smtClean="0">
                <a:cs typeface="Arial" pitchFamily="34" charset="0"/>
              </a:rPr>
              <a:t>предложенная </a:t>
            </a:r>
            <a:r>
              <a:rPr lang="ru-RU" sz="1300" dirty="0">
                <a:cs typeface="Arial" pitchFamily="34" charset="0"/>
              </a:rPr>
              <a:t>в 2002 году </a:t>
            </a:r>
            <a:r>
              <a:rPr lang="ru-RU" sz="1300" dirty="0" err="1">
                <a:cs typeface="Arial" pitchFamily="34" charset="0"/>
              </a:rPr>
              <a:t>проф.Луценко</a:t>
            </a:r>
            <a:r>
              <a:rPr lang="ru-RU" sz="1300" dirty="0">
                <a:cs typeface="Arial" pitchFamily="34" charset="0"/>
              </a:rPr>
              <a:t> Е.В</a:t>
            </a:r>
            <a:r>
              <a:rPr lang="ru-RU" sz="1300" dirty="0" smtClean="0">
                <a:cs typeface="Arial" pitchFamily="34" charset="0"/>
              </a:rPr>
              <a:t>. (он же автор </a:t>
            </a:r>
            <a:r>
              <a:rPr lang="ru-RU" sz="1300" dirty="0">
                <a:cs typeface="Arial" pitchFamily="34" charset="0"/>
              </a:rPr>
              <a:t>и </a:t>
            </a:r>
            <a:r>
              <a:rPr lang="ru-RU" sz="1300" dirty="0" smtClean="0">
                <a:cs typeface="Arial" pitchFamily="34" charset="0"/>
              </a:rPr>
              <a:t>разработчик </a:t>
            </a:r>
            <a:r>
              <a:rPr lang="ru-RU" sz="1300" dirty="0">
                <a:cs typeface="Arial" pitchFamily="34" charset="0"/>
              </a:rPr>
              <a:t>программного инструментария АСК-анализа – интеллектуальной системы «</a:t>
            </a:r>
            <a:r>
              <a:rPr lang="ru-RU" sz="1300" dirty="0" err="1">
                <a:cs typeface="Arial" pitchFamily="34" charset="0"/>
              </a:rPr>
              <a:t>Эйдос</a:t>
            </a:r>
            <a:r>
              <a:rPr lang="ru-RU" sz="1300" dirty="0" smtClean="0">
                <a:cs typeface="Arial" pitchFamily="34" charset="0"/>
              </a:rPr>
              <a:t>»).</a:t>
            </a:r>
          </a:p>
          <a:p>
            <a:pPr>
              <a:spcAft>
                <a:spcPts val="600"/>
              </a:spcAft>
            </a:pPr>
            <a:r>
              <a:rPr lang="ru-RU" sz="1300" b="1" dirty="0" smtClean="0">
                <a:cs typeface="Arial" pitchFamily="34" charset="0"/>
              </a:rPr>
              <a:t>АСК-анализ </a:t>
            </a:r>
            <a:r>
              <a:rPr lang="ru-RU" sz="1300" b="1" dirty="0">
                <a:cs typeface="Arial" pitchFamily="34" charset="0"/>
              </a:rPr>
              <a:t>является </a:t>
            </a:r>
            <a:r>
              <a:rPr lang="ru-RU" sz="1300" b="1" dirty="0" err="1">
                <a:cs typeface="Arial" pitchFamily="34" charset="0"/>
              </a:rPr>
              <a:t>междисплинарным</a:t>
            </a:r>
            <a:r>
              <a:rPr lang="ru-RU" sz="1300" b="1" dirty="0">
                <a:cs typeface="Arial" pitchFamily="34" charset="0"/>
              </a:rPr>
              <a:t> научным направлением, на </a:t>
            </a:r>
            <a:r>
              <a:rPr lang="ru-RU" sz="1300" b="1" dirty="0" smtClean="0">
                <a:cs typeface="Arial" pitchFamily="34" charset="0"/>
              </a:rPr>
              <a:t>стыке как минимум </a:t>
            </a:r>
            <a:r>
              <a:rPr lang="ru-RU" sz="1300" b="1" dirty="0">
                <a:cs typeface="Arial" pitchFamily="34" charset="0"/>
              </a:rPr>
              <a:t>3-х специальностей:</a:t>
            </a:r>
          </a:p>
          <a:p>
            <a:pPr>
              <a:spcAft>
                <a:spcPts val="600"/>
              </a:spcAft>
            </a:pPr>
            <a:r>
              <a:rPr lang="ru-RU" sz="1300" dirty="0" smtClean="0">
                <a:cs typeface="Arial" pitchFamily="34" charset="0"/>
              </a:rPr>
              <a:t>- 5.12.4</a:t>
            </a:r>
            <a:r>
              <a:rPr lang="ru-RU" sz="1300" dirty="0">
                <a:cs typeface="Arial" pitchFamily="34" charset="0"/>
              </a:rPr>
              <a:t>. Когнитивное моделирование</a:t>
            </a:r>
            <a:r>
              <a:rPr lang="ru-RU" sz="1300" dirty="0" smtClean="0">
                <a:cs typeface="Arial" pitchFamily="34" charset="0"/>
              </a:rPr>
              <a:t>;</a:t>
            </a:r>
            <a:br>
              <a:rPr lang="ru-RU" sz="1300" dirty="0" smtClean="0">
                <a:cs typeface="Arial" pitchFamily="34" charset="0"/>
              </a:rPr>
            </a:br>
            <a:r>
              <a:rPr lang="ru-RU" sz="1300" dirty="0" smtClean="0">
                <a:cs typeface="Arial" pitchFamily="34" charset="0"/>
              </a:rPr>
              <a:t>- </a:t>
            </a:r>
            <a:r>
              <a:rPr lang="ru-RU" sz="1300" dirty="0">
                <a:cs typeface="Arial" pitchFamily="34" charset="0"/>
              </a:rPr>
              <a:t>1.2.1. Искусственный интеллект и машинное обучение</a:t>
            </a:r>
            <a:r>
              <a:rPr lang="ru-RU" sz="1300" dirty="0" smtClean="0">
                <a:cs typeface="Arial" pitchFamily="34" charset="0"/>
              </a:rPr>
              <a:t>;</a:t>
            </a:r>
            <a:br>
              <a:rPr lang="ru-RU" sz="1300" dirty="0" smtClean="0">
                <a:cs typeface="Arial" pitchFamily="34" charset="0"/>
              </a:rPr>
            </a:br>
            <a:r>
              <a:rPr lang="ru-RU" sz="1300" dirty="0" smtClean="0">
                <a:cs typeface="Arial" pitchFamily="34" charset="0"/>
              </a:rPr>
              <a:t>- </a:t>
            </a:r>
            <a:r>
              <a:rPr lang="ru-RU" sz="1300" dirty="0">
                <a:cs typeface="Arial" pitchFamily="34" charset="0"/>
              </a:rPr>
              <a:t>2.3.1. Системный анализ, управление и обработка информации</a:t>
            </a:r>
            <a:r>
              <a:rPr lang="ru-RU" sz="1300" dirty="0" smtClean="0">
                <a:cs typeface="Arial" pitchFamily="34" charset="0"/>
              </a:rPr>
              <a:t>.</a:t>
            </a:r>
            <a:endParaRPr lang="en-US" sz="1300" dirty="0" smtClean="0"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300" dirty="0" smtClean="0">
                <a:cs typeface="Arial" pitchFamily="34" charset="0"/>
              </a:rPr>
              <a:t>И </a:t>
            </a:r>
            <a:r>
              <a:rPr lang="ru-RU" sz="1300" b="1" dirty="0" smtClean="0">
                <a:cs typeface="Arial" pitchFamily="34" charset="0"/>
              </a:rPr>
              <a:t>включает</a:t>
            </a:r>
            <a:r>
              <a:rPr lang="ru-RU" sz="1300" dirty="0" smtClean="0">
                <a:cs typeface="Arial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ru-RU" sz="1300" dirty="0"/>
              <a:t>- Автоматизированный системно-когнитивный анализ числовых и текстовых табличных данных</a:t>
            </a:r>
            <a:r>
              <a:rPr lang="ru-RU" sz="1300" dirty="0" smtClean="0"/>
              <a:t>;</a:t>
            </a:r>
            <a:br>
              <a:rPr lang="ru-RU" sz="1300" dirty="0" smtClean="0"/>
            </a:br>
            <a:r>
              <a:rPr lang="ru-RU" sz="1300" dirty="0" smtClean="0"/>
              <a:t>- </a:t>
            </a:r>
            <a:r>
              <a:rPr lang="ru-RU" sz="1300" dirty="0"/>
              <a:t>Автоматизированный системно-когнитивный анализ текстовых данных</a:t>
            </a:r>
            <a:r>
              <a:rPr lang="ru-RU" sz="1300" dirty="0" smtClean="0"/>
              <a:t>;</a:t>
            </a:r>
            <a:br>
              <a:rPr lang="ru-RU" sz="1300" dirty="0" smtClean="0"/>
            </a:br>
            <a:r>
              <a:rPr lang="ru-RU" sz="1300" dirty="0" smtClean="0"/>
              <a:t>- </a:t>
            </a:r>
            <a:r>
              <a:rPr lang="ru-RU" sz="1300" dirty="0"/>
              <a:t>Спектральный и контурный автоматизированный системно-когнитивный анализ изображений</a:t>
            </a:r>
            <a:r>
              <a:rPr lang="ru-RU" sz="1300" dirty="0" smtClean="0"/>
              <a:t>;</a:t>
            </a:r>
            <a:br>
              <a:rPr lang="ru-RU" sz="1300" dirty="0" smtClean="0"/>
            </a:br>
            <a:r>
              <a:rPr lang="en-US" sz="1300" dirty="0" smtClean="0"/>
              <a:t>- </a:t>
            </a:r>
            <a:r>
              <a:rPr lang="ru-RU" sz="1300" dirty="0"/>
              <a:t>Сценарный автоматизированный системно-когнитивный анализ временных и динамических рядов.</a:t>
            </a:r>
            <a:endParaRPr lang="en-US" sz="1300" dirty="0"/>
          </a:p>
          <a:p>
            <a:pPr>
              <a:spcAft>
                <a:spcPts val="600"/>
              </a:spcAft>
            </a:pPr>
            <a:r>
              <a:rPr lang="ru-RU" sz="1300" b="1" dirty="0" smtClean="0"/>
              <a:t>Автоматизированный </a:t>
            </a:r>
            <a:r>
              <a:rPr lang="ru-RU" sz="1300" b="1" dirty="0"/>
              <a:t>системно-когнитивный анализ </a:t>
            </a:r>
            <a:r>
              <a:rPr lang="ru-RU" sz="1300" dirty="0"/>
              <a:t>включает: формализуемую когнитивную концепцию, математическую модель, методику численных расчетов и реализующий их программный инструментарий, в качестве которого в настоящее время выступает постоянно совершенствуемая автором универсальная когнитивная аналитическая система "</a:t>
            </a:r>
            <a:r>
              <a:rPr lang="ru-RU" sz="1300" dirty="0" err="1"/>
              <a:t>Эйдос</a:t>
            </a:r>
            <a:r>
              <a:rPr lang="ru-RU" sz="1300" dirty="0"/>
              <a:t>". </a:t>
            </a:r>
            <a:endParaRPr lang="ru-RU" sz="1300" dirty="0" smtClean="0"/>
          </a:p>
          <a:p>
            <a:pPr>
              <a:spcAft>
                <a:spcPts val="600"/>
              </a:spcAft>
            </a:pPr>
            <a:r>
              <a:rPr lang="ru-RU" sz="1300" b="1" dirty="0" smtClean="0"/>
              <a:t>Все </a:t>
            </a:r>
            <a:r>
              <a:rPr lang="ru-RU" sz="1300" b="1" dirty="0"/>
              <a:t>эти </a:t>
            </a:r>
            <a:r>
              <a:rPr lang="ru-RU" sz="1300" b="1" dirty="0">
                <a:cs typeface="Arial" pitchFamily="34" charset="0"/>
              </a:rPr>
              <a:t>компоненты и этапы АСК-анализа </a:t>
            </a:r>
            <a:r>
              <a:rPr lang="ru-RU" sz="1300" dirty="0">
                <a:cs typeface="Arial" pitchFamily="34" charset="0"/>
              </a:rPr>
              <a:t>подробно описаны примерно в 1080 научных работах автора, в </a:t>
            </a:r>
            <a:r>
              <a:rPr lang="ru-RU" sz="1300" dirty="0" err="1">
                <a:cs typeface="Arial" pitchFamily="34" charset="0"/>
              </a:rPr>
              <a:t>т.ч</a:t>
            </a:r>
            <a:r>
              <a:rPr lang="ru-RU" sz="1300" dirty="0">
                <a:cs typeface="Arial" pitchFamily="34" charset="0"/>
              </a:rPr>
              <a:t>. в 40 монографиях (2 находится в типографиях) и 27 учебниках и учебных пособиях. На систему «</a:t>
            </a:r>
            <a:r>
              <a:rPr lang="ru-RU" sz="1300" dirty="0" err="1">
                <a:cs typeface="Arial" pitchFamily="34" charset="0"/>
              </a:rPr>
              <a:t>Эйдос</a:t>
            </a:r>
            <a:r>
              <a:rPr lang="ru-RU" sz="1300" dirty="0">
                <a:cs typeface="Arial" pitchFamily="34" charset="0"/>
              </a:rPr>
              <a:t>» и ее подсистемы получено 32 свидетельства Роспатента (еще 2 свидетельства в находятся в процессе оформления).</a:t>
            </a:r>
            <a:r>
              <a:rPr lang="en-US" sz="1300" dirty="0">
                <a:cs typeface="Arial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ru-RU" sz="1300" b="1" dirty="0" smtClean="0">
                <a:cs typeface="Arial" pitchFamily="34" charset="0"/>
              </a:rPr>
              <a:t>Полную</a:t>
            </a:r>
            <a:r>
              <a:rPr lang="ru-RU" sz="1300" dirty="0" smtClean="0">
                <a:cs typeface="Arial" pitchFamily="34" charset="0"/>
              </a:rPr>
              <a:t> информацию об этом можно получить на сайтах:</a:t>
            </a: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en-US" sz="1300" dirty="0" smtClean="0"/>
              <a:t>- </a:t>
            </a:r>
            <a:r>
              <a:rPr lang="en-US" sz="1300" dirty="0" smtClean="0">
                <a:hlinkClick r:id="rId4"/>
              </a:rPr>
              <a:t>http://lc.kubagro.ru/</a:t>
            </a:r>
            <a:r>
              <a:rPr lang="en-US" sz="1300" dirty="0" smtClean="0"/>
              <a:t>;</a:t>
            </a:r>
            <a:br>
              <a:rPr lang="en-US" sz="1300" dirty="0" smtClean="0"/>
            </a:br>
            <a:r>
              <a:rPr lang="ru-RU" sz="1300" dirty="0" smtClean="0"/>
              <a:t>- </a:t>
            </a:r>
            <a:r>
              <a:rPr lang="en-US" sz="1300" dirty="0" smtClean="0">
                <a:hlinkClick r:id="rId5"/>
              </a:rPr>
              <a:t>https://www.researchgate.net/profile/Eugene-Lutsenko</a:t>
            </a:r>
            <a:r>
              <a:rPr lang="en-US" sz="1300" dirty="0" smtClean="0"/>
              <a:t>.</a:t>
            </a:r>
            <a:endParaRPr lang="en-US" sz="130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271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2281126" y="340850"/>
            <a:ext cx="9107684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u="sng" dirty="0"/>
              <a:t>Задача-6</a:t>
            </a:r>
            <a:r>
              <a:rPr lang="ru-RU" sz="2400" b="1" dirty="0"/>
              <a:t>. Системная идентификация и </a:t>
            </a:r>
            <a:r>
              <a:rPr lang="ru-RU" sz="2400" b="1" dirty="0" smtClean="0"/>
              <a:t>прогнозирование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59080" y="1347895"/>
            <a:ext cx="10075370" cy="1292662"/>
          </a:xfrm>
          <a:prstGeom prst="rect">
            <a:avLst/>
          </a:prstGeom>
          <a:noFill/>
          <a:ln>
            <a:solidFill>
              <a:srgbClr val="218A3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300" dirty="0" smtClean="0"/>
              <a:t>Сами системная идентификация и прогнозирование осуществляется в режиме 4.1.2. Если на компьютере графический процессор видеокарты поддерживает язык </a:t>
            </a:r>
            <a:r>
              <a:rPr lang="en-US" sz="1300" dirty="0" smtClean="0"/>
              <a:t>OpenGL</a:t>
            </a:r>
            <a:r>
              <a:rPr lang="ru-RU" sz="1300" dirty="0" smtClean="0"/>
              <a:t> (это так для видеокарт и графических ядер на чипсете </a:t>
            </a:r>
            <a:r>
              <a:rPr lang="en-US" sz="1300" dirty="0" smtClean="0"/>
              <a:t>NVIDEA</a:t>
            </a:r>
            <a:r>
              <a:rPr lang="ru-RU" sz="1300" dirty="0" smtClean="0"/>
              <a:t>), то есть прямой смысл проводить расчеты на графическом процессоре. Это может сэкономить время до нескольких тысяч раз, по разному, в зависимости от числа классов и значений факторов, количества объектов распознаваемой выборки и среднего количества признаков, описывающих эти объекты. В нашем численном примере идентификация 448 объектов с 65 классами по 235 признакам и расчет 11 выходных форм на центральном процессоре </a:t>
            </a:r>
            <a:r>
              <a:rPr lang="en-US" sz="1300" dirty="0" smtClean="0"/>
              <a:t>i7 </a:t>
            </a:r>
            <a:r>
              <a:rPr lang="ru-RU" sz="1300" dirty="0" smtClean="0"/>
              <a:t>занял 2 минуты 4 секунды, а на графическом </a:t>
            </a:r>
            <a:r>
              <a:rPr lang="ru-RU" sz="1300" dirty="0"/>
              <a:t>процессоре </a:t>
            </a:r>
            <a:r>
              <a:rPr lang="ru-RU" sz="1300" dirty="0" smtClean="0"/>
              <a:t>видеокарты </a:t>
            </a:r>
            <a:r>
              <a:rPr lang="en-US" sz="1300" dirty="0"/>
              <a:t>GTX </a:t>
            </a:r>
            <a:r>
              <a:rPr lang="en-US" sz="1300" dirty="0" smtClean="0"/>
              <a:t>770</a:t>
            </a:r>
            <a:r>
              <a:rPr lang="ru-RU" sz="1300" dirty="0" smtClean="0"/>
              <a:t> - 28 секунд.</a:t>
            </a:r>
            <a:endParaRPr lang="en-US" sz="13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080" y="2842684"/>
            <a:ext cx="3796433" cy="3498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651" y="2842684"/>
            <a:ext cx="5859800" cy="34988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785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2281126" y="340850"/>
            <a:ext cx="9107684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u="sng" dirty="0"/>
              <a:t>Задача-6</a:t>
            </a:r>
            <a:r>
              <a:rPr lang="ru-RU" sz="2400" b="1" dirty="0"/>
              <a:t>. Системная идентификация и </a:t>
            </a:r>
            <a:r>
              <a:rPr lang="ru-RU" sz="2400" b="1" dirty="0" smtClean="0"/>
              <a:t>прогнозирование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72726" y="1415629"/>
            <a:ext cx="9724484" cy="738664"/>
          </a:xfrm>
          <a:prstGeom prst="rect">
            <a:avLst/>
          </a:prstGeom>
          <a:noFill/>
          <a:ln>
            <a:solidFill>
              <a:srgbClr val="218A3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Мы не будем приводить здесь все 11 выходных форм с результатами идентификации из-за ограниченности времени, а остановимся на двух наиболее востребованных формах: 4.1.3.1 и 4.1.3.2. «Птичкой» √ отмечены классы, к которым объект распознаваемой выборки относится фактически.</a:t>
            </a:r>
            <a:endParaRPr lang="en-US" sz="1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726" y="2306055"/>
            <a:ext cx="9724484" cy="391814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637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2281126" y="383185"/>
            <a:ext cx="9107684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u="sng" dirty="0"/>
              <a:t>Задача-6</a:t>
            </a:r>
            <a:r>
              <a:rPr lang="ru-RU" sz="2400" b="1" dirty="0"/>
              <a:t>. Системная идентификация и </a:t>
            </a:r>
            <a:r>
              <a:rPr lang="ru-RU" sz="2400" b="1" dirty="0" smtClean="0"/>
              <a:t>прогнозирование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066" y="2312594"/>
            <a:ext cx="6460596" cy="404033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935823" y="1400170"/>
            <a:ext cx="9724484" cy="738664"/>
          </a:xfrm>
          <a:prstGeom prst="rect">
            <a:avLst/>
          </a:prstGeom>
          <a:noFill/>
          <a:ln>
            <a:solidFill>
              <a:srgbClr val="218A3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Мы не будем приводить здесь все 11 выходных форм с результатами идентификации из-за ограниченности времени, а остановимся на двух наиболее востребованных формах: 4.1.3.1 и 4.1.3.2. «Птичкой» √ отмечены распознаваемой выборки, которые относятся к классу фактически.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968537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2281126" y="336784"/>
            <a:ext cx="9107684" cy="13849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</a:p>
          <a:p>
            <a:pPr algn="ctr"/>
            <a:r>
              <a:rPr lang="ru-RU" sz="2400" b="1" u="sng" dirty="0"/>
              <a:t>Задача-7</a:t>
            </a:r>
            <a:r>
              <a:rPr lang="ru-RU" sz="2400" b="1" dirty="0"/>
              <a:t>. Поддержка принятия </a:t>
            </a:r>
            <a:r>
              <a:rPr lang="ru-RU" sz="2400" b="1" dirty="0" smtClean="0"/>
              <a:t>решений</a:t>
            </a:r>
          </a:p>
          <a:p>
            <a:pPr algn="ctr"/>
            <a:r>
              <a:rPr lang="ru-RU" dirty="0"/>
              <a:t>7.1.</a:t>
            </a:r>
            <a:r>
              <a:rPr lang="en-US" dirty="0"/>
              <a:t> </a:t>
            </a:r>
            <a:r>
              <a:rPr lang="ru-RU" dirty="0"/>
              <a:t>Упрощенный вариант принятия решений как обратная </a:t>
            </a:r>
            <a:r>
              <a:rPr lang="ru-RU" dirty="0" smtClean="0"/>
              <a:t>задача прогнозирования</a:t>
            </a:r>
            <a:r>
              <a:rPr lang="ru-RU" dirty="0"/>
              <a:t>, позитивный и негативный </a:t>
            </a:r>
            <a:r>
              <a:rPr lang="ru-RU" dirty="0" smtClean="0"/>
              <a:t>информационные портреты </a:t>
            </a:r>
            <a:r>
              <a:rPr lang="ru-RU" dirty="0"/>
              <a:t>классов, </a:t>
            </a:r>
            <a:r>
              <a:rPr lang="en-US" dirty="0"/>
              <a:t>SWOT</a:t>
            </a:r>
            <a:r>
              <a:rPr lang="ru-RU" dirty="0"/>
              <a:t>-анализ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178" y="1823383"/>
            <a:ext cx="6258468" cy="45145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79599" y="1831850"/>
            <a:ext cx="2904067" cy="4524315"/>
          </a:xfrm>
          <a:prstGeom prst="rect">
            <a:avLst/>
          </a:prstGeom>
          <a:noFill/>
          <a:ln>
            <a:solidFill>
              <a:srgbClr val="218A3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dirty="0" smtClean="0"/>
              <a:t>При прогнозировании по значениям факторов, действующих на объект управления, определяется в какие будущие состояния он прейдет под их влиянием. При принятии решений наоборот, по заданному целевому будущему состоянию определяется система значений факторов, обуславливающая (детерминирующая) переход объекта управления в это состояние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785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2281126" y="336784"/>
            <a:ext cx="9107684" cy="13849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</a:p>
          <a:p>
            <a:pPr algn="ctr"/>
            <a:r>
              <a:rPr lang="ru-RU" sz="2400" b="1" u="sng" dirty="0"/>
              <a:t>Задача-7</a:t>
            </a:r>
            <a:r>
              <a:rPr lang="ru-RU" sz="2400" b="1" dirty="0"/>
              <a:t>. Поддержка принятия </a:t>
            </a:r>
            <a:r>
              <a:rPr lang="ru-RU" sz="2400" b="1" dirty="0" smtClean="0"/>
              <a:t>решений</a:t>
            </a:r>
          </a:p>
          <a:p>
            <a:pPr algn="ctr"/>
            <a:r>
              <a:rPr lang="ru-RU" dirty="0"/>
              <a:t>7.1.</a:t>
            </a:r>
            <a:r>
              <a:rPr lang="en-US" dirty="0"/>
              <a:t> </a:t>
            </a:r>
            <a:r>
              <a:rPr lang="ru-RU" dirty="0"/>
              <a:t>Упрощенный вариант принятия решений как обратная </a:t>
            </a:r>
            <a:r>
              <a:rPr lang="ru-RU" dirty="0" smtClean="0"/>
              <a:t>задача прогнозирования</a:t>
            </a:r>
            <a:r>
              <a:rPr lang="ru-RU" dirty="0"/>
              <a:t>, позитивный и негативный </a:t>
            </a:r>
            <a:r>
              <a:rPr lang="ru-RU" dirty="0" smtClean="0"/>
              <a:t>информационные портреты </a:t>
            </a:r>
            <a:r>
              <a:rPr lang="ru-RU" dirty="0"/>
              <a:t>классов, </a:t>
            </a:r>
            <a:r>
              <a:rPr lang="en-US" dirty="0"/>
              <a:t>SWOT</a:t>
            </a:r>
            <a:r>
              <a:rPr lang="ru-RU" dirty="0"/>
              <a:t>-анализ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80" y="1823383"/>
            <a:ext cx="8841052" cy="457278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5445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2281126" y="336784"/>
            <a:ext cx="9107684" cy="13849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</a:p>
          <a:p>
            <a:pPr algn="ctr"/>
            <a:r>
              <a:rPr lang="ru-RU" sz="2400" b="1" u="sng" dirty="0"/>
              <a:t>Задача-7</a:t>
            </a:r>
            <a:r>
              <a:rPr lang="ru-RU" sz="2400" b="1" dirty="0"/>
              <a:t>. Поддержка принятия </a:t>
            </a:r>
            <a:r>
              <a:rPr lang="ru-RU" sz="2400" b="1" dirty="0" smtClean="0"/>
              <a:t>решений</a:t>
            </a:r>
          </a:p>
          <a:p>
            <a:pPr algn="ctr"/>
            <a:r>
              <a:rPr lang="ru-RU" dirty="0"/>
              <a:t>7.1.</a:t>
            </a:r>
            <a:r>
              <a:rPr lang="en-US" dirty="0"/>
              <a:t> </a:t>
            </a:r>
            <a:r>
              <a:rPr lang="ru-RU" dirty="0"/>
              <a:t>Упрощенный вариант принятия решений как обратная </a:t>
            </a:r>
            <a:r>
              <a:rPr lang="ru-RU" dirty="0" smtClean="0"/>
              <a:t>задача прогнозирования</a:t>
            </a:r>
            <a:r>
              <a:rPr lang="ru-RU" dirty="0"/>
              <a:t>, позитивный и негативный </a:t>
            </a:r>
            <a:r>
              <a:rPr lang="ru-RU" dirty="0" smtClean="0"/>
              <a:t>информационные портреты </a:t>
            </a:r>
            <a:r>
              <a:rPr lang="ru-RU" dirty="0"/>
              <a:t>классов, </a:t>
            </a:r>
            <a:r>
              <a:rPr lang="en-US" dirty="0"/>
              <a:t>SWOT</a:t>
            </a:r>
            <a:r>
              <a:rPr lang="ru-RU" dirty="0"/>
              <a:t>-анализ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760" y="1823383"/>
            <a:ext cx="8866416" cy="45859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0767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2281126" y="438388"/>
            <a:ext cx="9107684" cy="13849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u="sng" dirty="0"/>
              <a:t>Задача-7</a:t>
            </a:r>
            <a:r>
              <a:rPr lang="ru-RU" sz="2400" b="1" dirty="0"/>
              <a:t>. Поддержка принятия решений</a:t>
            </a:r>
            <a:endParaRPr lang="en-US" sz="2400" b="1" dirty="0" smtClean="0">
              <a:cs typeface="Arial" pitchFamily="34" charset="0"/>
            </a:endParaRPr>
          </a:p>
          <a:p>
            <a:pPr algn="ctr"/>
            <a:r>
              <a:rPr lang="ru-RU" dirty="0" smtClean="0"/>
              <a:t>7.2</a:t>
            </a:r>
            <a:r>
              <a:rPr lang="ru-RU" dirty="0"/>
              <a:t>.</a:t>
            </a:r>
            <a:r>
              <a:rPr lang="en-US" dirty="0"/>
              <a:t> </a:t>
            </a:r>
            <a:r>
              <a:rPr lang="ru-RU" dirty="0"/>
              <a:t>Развитый алгоритм принятия решений в </a:t>
            </a:r>
            <a:r>
              <a:rPr lang="ru-RU" dirty="0" smtClean="0"/>
              <a:t>адаптивных интеллектуальных </a:t>
            </a:r>
            <a:r>
              <a:rPr lang="ru-RU" dirty="0"/>
              <a:t>системах управления на основе  АСК-анализа и </a:t>
            </a:r>
            <a:r>
              <a:rPr lang="ru-RU" dirty="0" smtClean="0"/>
              <a:t>системы «</a:t>
            </a:r>
            <a:r>
              <a:rPr lang="ru-RU" dirty="0" err="1" smtClean="0"/>
              <a:t>Эйдос</a:t>
            </a:r>
            <a:r>
              <a:rPr lang="ru-RU" dirty="0" smtClean="0"/>
              <a:t>»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66875" y="2001855"/>
            <a:ext cx="4312164" cy="4247317"/>
          </a:xfrm>
          <a:prstGeom prst="rect">
            <a:avLst/>
          </a:prstGeom>
          <a:noFill/>
          <a:ln>
            <a:solidFill>
              <a:srgbClr val="218A3D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350" dirty="0"/>
              <a:t>Однако SWOT-анализ (режим 4.4.8 системы «</a:t>
            </a:r>
            <a:r>
              <a:rPr lang="ru-RU" sz="1350" dirty="0" err="1"/>
              <a:t>Эйдос</a:t>
            </a:r>
            <a:r>
              <a:rPr lang="ru-RU" sz="1350" dirty="0"/>
              <a:t>») имеет свои ограничения: может быть задано только одно будущее целевое состояние, целевые состояния могут быть недостижимыми одновременно (альтернативными) или совместимыми по системе обуславливающих их значений факторов, некоторые рекомендуемые факторы может не быть технологической и финансовой возможности использовать и возможно надо искать им замену, примерно так же влияющую на объект моделирования</a:t>
            </a:r>
            <a:r>
              <a:rPr lang="ru-RU" sz="1350" dirty="0" smtClean="0"/>
              <a:t>.</a:t>
            </a:r>
          </a:p>
          <a:p>
            <a:r>
              <a:rPr lang="ru-RU" sz="1350" dirty="0" smtClean="0"/>
              <a:t> </a:t>
            </a:r>
            <a:endParaRPr lang="en-US" sz="1350" dirty="0"/>
          </a:p>
          <a:p>
            <a:r>
              <a:rPr lang="ru-RU" sz="1350" dirty="0"/>
              <a:t>Поэтому в АСК-анализе и системе «</a:t>
            </a:r>
            <a:r>
              <a:rPr lang="ru-RU" sz="1350" dirty="0" err="1"/>
              <a:t>Эйдос</a:t>
            </a:r>
            <a:r>
              <a:rPr lang="ru-RU" sz="1350" dirty="0"/>
              <a:t>» реализован развитый алгоритм принятия решений (режим 6.3) в котором кроме SWOT-анализа используются также результаты решения задачи прогнозирования и результаты </a:t>
            </a:r>
            <a:r>
              <a:rPr lang="ru-RU" sz="1350" dirty="0" err="1"/>
              <a:t>кластерно</a:t>
            </a:r>
            <a:r>
              <a:rPr lang="ru-RU" sz="1350" dirty="0"/>
              <a:t>-конструктивного анализа классов и значений факторов, т.е. некоторые результаты решения задачи исследования предметной области. Этот алгоритм описан в </a:t>
            </a:r>
            <a:r>
              <a:rPr lang="ru-RU" sz="1350" dirty="0" smtClean="0"/>
              <a:t>многочисленных работах по АСК-анализу и системе «</a:t>
            </a:r>
            <a:r>
              <a:rPr lang="ru-RU" sz="1350" dirty="0" err="1" smtClean="0"/>
              <a:t>Эйдос</a:t>
            </a:r>
            <a:r>
              <a:rPr lang="ru-RU" sz="1350" dirty="0" smtClean="0"/>
              <a:t>».</a:t>
            </a:r>
            <a:endParaRPr lang="en-US" sz="135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139" y="2001855"/>
            <a:ext cx="5531311" cy="4233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785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  <a:solidFill>
            <a:srgbClr val="CCFFCC"/>
          </a:solidFill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7" y="336784"/>
            <a:ext cx="10669544" cy="13849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»: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u="sng" dirty="0"/>
              <a:t>Задача-7</a:t>
            </a:r>
            <a:r>
              <a:rPr lang="ru-RU" sz="2400" b="1" dirty="0"/>
              <a:t>. Поддержка принятия решений</a:t>
            </a:r>
            <a:endParaRPr lang="en-US" sz="2400" b="1" dirty="0" smtClean="0">
              <a:cs typeface="Arial" pitchFamily="34" charset="0"/>
            </a:endParaRPr>
          </a:p>
          <a:p>
            <a:pPr algn="ctr"/>
            <a:r>
              <a:rPr lang="ru-RU" dirty="0" smtClean="0"/>
              <a:t>7.2</a:t>
            </a:r>
            <a:r>
              <a:rPr lang="ru-RU" dirty="0"/>
              <a:t>.</a:t>
            </a:r>
            <a:r>
              <a:rPr lang="en-US" dirty="0"/>
              <a:t> </a:t>
            </a:r>
            <a:r>
              <a:rPr lang="ru-RU" dirty="0"/>
              <a:t>Развитый алгоритм принятия решений в </a:t>
            </a:r>
            <a:r>
              <a:rPr lang="ru-RU" dirty="0" smtClean="0"/>
              <a:t>адаптивных интеллектуальных </a:t>
            </a:r>
            <a:r>
              <a:rPr lang="ru-RU" dirty="0"/>
              <a:t>системах управления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</a:t>
            </a:r>
            <a:r>
              <a:rPr lang="ru-RU" dirty="0"/>
              <a:t>основе  АСК-анализа и </a:t>
            </a:r>
            <a:r>
              <a:rPr lang="ru-RU" dirty="0" smtClean="0"/>
              <a:t>системы «</a:t>
            </a:r>
            <a:r>
              <a:rPr lang="ru-RU" dirty="0" err="1" smtClean="0"/>
              <a:t>Эйдос</a:t>
            </a:r>
            <a:r>
              <a:rPr lang="ru-RU" dirty="0" smtClean="0"/>
              <a:t>»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28" y="1802592"/>
            <a:ext cx="7747907" cy="4632237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6366943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32689" y="355760"/>
            <a:ext cx="10604558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</a:t>
            </a:r>
            <a:r>
              <a:rPr lang="ru-RU" sz="2400" b="1" dirty="0">
                <a:cs typeface="Arial" pitchFamily="34" charset="0"/>
              </a:rPr>
              <a:t>:</a:t>
            </a:r>
            <a:endParaRPr lang="en-US" sz="2400" b="1" dirty="0" smtClean="0">
              <a:cs typeface="Arial" pitchFamily="34" charset="0"/>
            </a:endParaRPr>
          </a:p>
          <a:p>
            <a:pPr algn="ctr"/>
            <a:r>
              <a:rPr lang="ru-RU" sz="2200" b="1" u="sng" dirty="0"/>
              <a:t>Задача-8. </a:t>
            </a:r>
            <a:r>
              <a:rPr lang="ru-RU" sz="2200" b="1" dirty="0"/>
              <a:t>Исследование объекта моделирования путем исследования его </a:t>
            </a:r>
            <a:r>
              <a:rPr lang="ru-RU" sz="2200" b="1" dirty="0" smtClean="0"/>
              <a:t>модели,</a:t>
            </a:r>
          </a:p>
          <a:p>
            <a:pPr algn="ctr"/>
            <a:r>
              <a:rPr lang="ru-RU" dirty="0"/>
              <a:t>8.1.</a:t>
            </a:r>
            <a:r>
              <a:rPr lang="en-US" dirty="0"/>
              <a:t> </a:t>
            </a:r>
            <a:r>
              <a:rPr lang="ru-RU" dirty="0"/>
              <a:t>Инвертированные </a:t>
            </a:r>
            <a:r>
              <a:rPr lang="en-US" dirty="0"/>
              <a:t>SWOT</a:t>
            </a:r>
            <a:r>
              <a:rPr lang="ru-RU" dirty="0"/>
              <a:t>-диаграммы значений описательных шкал (семантические потенциалы</a:t>
            </a:r>
            <a:r>
              <a:rPr lang="ru-RU" dirty="0" smtClean="0"/>
              <a:t>)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010" y="1540451"/>
            <a:ext cx="9347916" cy="48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7858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6" y="345251"/>
            <a:ext cx="10604558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</a:t>
            </a:r>
            <a:r>
              <a:rPr lang="ru-RU" sz="2400" b="1" dirty="0">
                <a:cs typeface="Arial" pitchFamily="34" charset="0"/>
              </a:rPr>
              <a:t>:</a:t>
            </a:r>
            <a:endParaRPr lang="en-US" sz="2400" b="1" dirty="0" smtClean="0">
              <a:cs typeface="Arial" pitchFamily="34" charset="0"/>
            </a:endParaRPr>
          </a:p>
          <a:p>
            <a:pPr algn="ctr"/>
            <a:r>
              <a:rPr lang="ru-RU" sz="2200" b="1" u="sng" dirty="0"/>
              <a:t>Задача-8. </a:t>
            </a:r>
            <a:r>
              <a:rPr lang="ru-RU" sz="2200" b="1" dirty="0"/>
              <a:t>Исследование объекта моделирования путем исследования его </a:t>
            </a:r>
            <a:r>
              <a:rPr lang="ru-RU" sz="2200" b="1" dirty="0" smtClean="0"/>
              <a:t>модели,</a:t>
            </a:r>
          </a:p>
          <a:p>
            <a:pPr algn="ctr"/>
            <a:r>
              <a:rPr lang="ru-RU" dirty="0"/>
              <a:t>8.2. </a:t>
            </a:r>
            <a:r>
              <a:rPr lang="ru-RU" dirty="0" err="1"/>
              <a:t>Кластерно</a:t>
            </a:r>
            <a:r>
              <a:rPr lang="ru-RU" dirty="0"/>
              <a:t>-конструктивный анализ </a:t>
            </a:r>
            <a:r>
              <a:rPr lang="ru-RU" dirty="0" smtClean="0"/>
              <a:t>классов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445" y="1523097"/>
            <a:ext cx="9296479" cy="480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40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389032" y="655022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2281348" y="522111"/>
            <a:ext cx="910768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Свидетельства Роспатента на систему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 и ее подсистемы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1" name="Рисунок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516" y="1176723"/>
            <a:ext cx="904875" cy="1266825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22" name="Рисунок 3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969" y="1176722"/>
            <a:ext cx="904875" cy="1266825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25" name="Рисунок 3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827" y="1176724"/>
            <a:ext cx="904875" cy="1266825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26" name="Рисунок 3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039" y="1176724"/>
            <a:ext cx="904875" cy="1266825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27" name="Рисунок 3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066" y="1176721"/>
            <a:ext cx="904875" cy="1266825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28" name="Рисунок 3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718" y="1176720"/>
            <a:ext cx="904875" cy="1266825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29" name="Рисунок 3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466" y="1176719"/>
            <a:ext cx="904875" cy="1266825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30" name="Рисунок 4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293" y="1176718"/>
            <a:ext cx="904875" cy="1266825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31" name="Рисунок 4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591" y="5068754"/>
            <a:ext cx="909750" cy="1258142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32" name="Рисунок 4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293" y="5068754"/>
            <a:ext cx="904875" cy="1258143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33" name="Рисунок 4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514" y="2472122"/>
            <a:ext cx="904875" cy="1266825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34" name="Рисунок 4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967" y="2472123"/>
            <a:ext cx="904875" cy="1266825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35" name="Рисунок 4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420" y="2472124"/>
            <a:ext cx="904875" cy="1266825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36" name="Рисунок 4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466" y="2472123"/>
            <a:ext cx="900000" cy="1273404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37" name="Рисунок 47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293" y="2472123"/>
            <a:ext cx="904875" cy="1266825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38" name="Рисунок 48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716" y="5068754"/>
            <a:ext cx="904877" cy="1258144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39" name="Рисунок 49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516" y="3772265"/>
            <a:ext cx="904875" cy="1257300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40" name="Рисунок 50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066" y="5064835"/>
            <a:ext cx="904875" cy="1262061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41" name="Рисунок 5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966" y="3772265"/>
            <a:ext cx="904875" cy="1257300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42" name="Рисунок 5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420" y="3772265"/>
            <a:ext cx="904875" cy="1257300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43" name="Рисунок 53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038" y="3772265"/>
            <a:ext cx="904876" cy="1257299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44" name="Рисунок 54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065" y="3772265"/>
            <a:ext cx="904876" cy="1257299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45" name="Рисунок 55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966" y="5060072"/>
            <a:ext cx="904878" cy="1266825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46" name="Рисунок 56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719" y="3781790"/>
            <a:ext cx="904875" cy="1252538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47" name="Рисунок 57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466" y="3777028"/>
            <a:ext cx="904875" cy="1257300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48" name="Рисунок 58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293" y="3772265"/>
            <a:ext cx="904875" cy="1262063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49" name="Рисунок 59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688" y="5060073"/>
            <a:ext cx="904875" cy="1266825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50" name="Рисунок 60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039" y="5062478"/>
            <a:ext cx="904875" cy="1264420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51" name="Рисунок 61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516" y="5062478"/>
            <a:ext cx="904875" cy="1264419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52" name="Рисунок 62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038" y="2472123"/>
            <a:ext cx="904875" cy="1266823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53" name="Рисунок 63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065" y="2472123"/>
            <a:ext cx="904875" cy="1266825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54" name="Рисунок 64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717" y="2472122"/>
            <a:ext cx="904875" cy="1266822"/>
          </a:xfrm>
          <a:prstGeom prst="rect">
            <a:avLst/>
          </a:prstGeom>
          <a:solidFill>
            <a:srgbClr val="002060"/>
          </a:solidFill>
          <a:ln>
            <a:solidFill>
              <a:srgbClr val="A6D71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85" y="1176038"/>
            <a:ext cx="3742613" cy="5150860"/>
          </a:xfrm>
          <a:prstGeom prst="rect">
            <a:avLst/>
          </a:prstGeom>
          <a:ln w="12700">
            <a:solidFill>
              <a:srgbClr val="218A3D"/>
            </a:solidFill>
          </a:ln>
        </p:spPr>
      </p:pic>
    </p:spTree>
    <p:extLst>
      <p:ext uri="{BB962C8B-B14F-4D97-AF65-F5344CB8AC3E}">
        <p14:creationId xmlns:p14="http://schemas.microsoft.com/office/powerpoint/2010/main" val="27888460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6" y="345251"/>
            <a:ext cx="10604558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</a:t>
            </a:r>
            <a:r>
              <a:rPr lang="ru-RU" sz="2400" b="1" dirty="0">
                <a:cs typeface="Arial" pitchFamily="34" charset="0"/>
              </a:rPr>
              <a:t>:</a:t>
            </a:r>
            <a:endParaRPr lang="en-US" sz="2400" b="1" dirty="0" smtClean="0">
              <a:cs typeface="Arial" pitchFamily="34" charset="0"/>
            </a:endParaRPr>
          </a:p>
          <a:p>
            <a:pPr algn="ctr"/>
            <a:r>
              <a:rPr lang="ru-RU" sz="2200" b="1" u="sng" dirty="0"/>
              <a:t>Задача-8. </a:t>
            </a:r>
            <a:r>
              <a:rPr lang="ru-RU" sz="2200" b="1" dirty="0"/>
              <a:t>Исследование объекта моделирования путем исследования его </a:t>
            </a:r>
            <a:r>
              <a:rPr lang="ru-RU" sz="2200" b="1" dirty="0" smtClean="0"/>
              <a:t>модели,</a:t>
            </a:r>
          </a:p>
          <a:p>
            <a:pPr algn="ctr"/>
            <a:r>
              <a:rPr lang="ru-RU" dirty="0"/>
              <a:t>8.2. </a:t>
            </a:r>
            <a:r>
              <a:rPr lang="ru-RU" dirty="0" err="1"/>
              <a:t>Кластерно</a:t>
            </a:r>
            <a:r>
              <a:rPr lang="ru-RU" dirty="0"/>
              <a:t>-конструктивный анализ </a:t>
            </a:r>
            <a:r>
              <a:rPr lang="ru-RU" dirty="0" smtClean="0"/>
              <a:t>классов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18" y="1541000"/>
            <a:ext cx="6858000" cy="47835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3582037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6" y="336784"/>
            <a:ext cx="10604558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</a:t>
            </a:r>
            <a:r>
              <a:rPr lang="ru-RU" sz="2400" b="1" dirty="0">
                <a:cs typeface="Arial" pitchFamily="34" charset="0"/>
              </a:rPr>
              <a:t>:</a:t>
            </a:r>
            <a:endParaRPr lang="en-US" sz="2400" b="1" dirty="0" smtClean="0">
              <a:cs typeface="Arial" pitchFamily="34" charset="0"/>
            </a:endParaRPr>
          </a:p>
          <a:p>
            <a:pPr algn="ctr"/>
            <a:r>
              <a:rPr lang="ru-RU" sz="2200" b="1" u="sng" dirty="0"/>
              <a:t>Задача-8. </a:t>
            </a:r>
            <a:r>
              <a:rPr lang="ru-RU" sz="2200" b="1" dirty="0"/>
              <a:t>Исследование объекта моделирования путем исследования его </a:t>
            </a:r>
            <a:r>
              <a:rPr lang="ru-RU" sz="2200" b="1" dirty="0" smtClean="0"/>
              <a:t>модели,</a:t>
            </a:r>
          </a:p>
          <a:p>
            <a:pPr algn="ctr"/>
            <a:r>
              <a:rPr lang="ru-RU" dirty="0"/>
              <a:t>8.3. </a:t>
            </a:r>
            <a:r>
              <a:rPr lang="ru-RU" dirty="0" err="1"/>
              <a:t>Кластерно</a:t>
            </a:r>
            <a:r>
              <a:rPr lang="ru-RU" dirty="0"/>
              <a:t>-конструктивный анализ значений  описательных </a:t>
            </a:r>
            <a:r>
              <a:rPr lang="ru-RU" dirty="0" smtClean="0"/>
              <a:t>шкал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54" y="1532534"/>
            <a:ext cx="9232262" cy="477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402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34072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6" y="336784"/>
            <a:ext cx="10604558" cy="10464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</a:t>
            </a:r>
            <a:r>
              <a:rPr lang="ru-RU" sz="2400" b="1" dirty="0">
                <a:cs typeface="Arial" pitchFamily="34" charset="0"/>
              </a:rPr>
              <a:t>:</a:t>
            </a:r>
            <a:endParaRPr lang="en-US" sz="2400" b="1" dirty="0" smtClean="0">
              <a:cs typeface="Arial" pitchFamily="34" charset="0"/>
            </a:endParaRPr>
          </a:p>
          <a:p>
            <a:pPr algn="ctr"/>
            <a:r>
              <a:rPr lang="ru-RU" sz="2200" b="1" u="sng" dirty="0"/>
              <a:t>Задача-8. </a:t>
            </a:r>
            <a:r>
              <a:rPr lang="ru-RU" sz="2200" b="1" dirty="0"/>
              <a:t>Исследование объекта моделирования путем исследования его </a:t>
            </a:r>
            <a:r>
              <a:rPr lang="ru-RU" sz="2200" b="1" dirty="0" smtClean="0"/>
              <a:t>модели,</a:t>
            </a:r>
          </a:p>
          <a:p>
            <a:pPr algn="ctr"/>
            <a:r>
              <a:rPr lang="ru-RU" sz="1600" dirty="0"/>
              <a:t>8.3. </a:t>
            </a:r>
            <a:r>
              <a:rPr lang="ru-RU" sz="1600" dirty="0" err="1"/>
              <a:t>Кластерно</a:t>
            </a:r>
            <a:r>
              <a:rPr lang="ru-RU" sz="1600" dirty="0"/>
              <a:t>-конструктивный анализ значений </a:t>
            </a:r>
            <a:r>
              <a:rPr lang="ru-RU" sz="1600" dirty="0" smtClean="0"/>
              <a:t>описательных </a:t>
            </a:r>
            <a:r>
              <a:rPr lang="ru-RU" sz="1600" dirty="0"/>
              <a:t>шкал</a:t>
            </a:r>
            <a:r>
              <a:rPr lang="en-US" sz="1600" dirty="0"/>
              <a:t> </a:t>
            </a:r>
            <a:r>
              <a:rPr lang="ru-RU" sz="1600" dirty="0" smtClean="0"/>
              <a:t>в </a:t>
            </a:r>
            <a:r>
              <a:rPr lang="ru-RU" sz="1600" dirty="0"/>
              <a:t>системе </a:t>
            </a:r>
            <a:r>
              <a:rPr lang="en-US" sz="1600" dirty="0"/>
              <a:t>“</a:t>
            </a:r>
            <a:r>
              <a:rPr lang="en-US" sz="1600" b="1" dirty="0"/>
              <a:t>IBM SPSS Statistics V27</a:t>
            </a:r>
            <a:r>
              <a:rPr lang="en-US" sz="1600" dirty="0" smtClean="0"/>
              <a:t>”</a:t>
            </a: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068" y="1866091"/>
            <a:ext cx="7963498" cy="447946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77067" y="1494779"/>
            <a:ext cx="7963499" cy="307777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Исходные данные: системно-когнитивная модель </a:t>
            </a:r>
            <a:r>
              <a:rPr lang="en-US" sz="1400" dirty="0" smtClean="0"/>
              <a:t>Inf3 </a:t>
            </a:r>
            <a:r>
              <a:rPr lang="ru-RU" sz="1400" dirty="0" smtClean="0"/>
              <a:t>(хи-квадрат Карла Пирсона</a:t>
            </a:r>
            <a:r>
              <a:rPr lang="en-US" sz="1400" dirty="0" smtClean="0"/>
              <a:t>)</a:t>
            </a:r>
            <a:r>
              <a:rPr lang="ru-RU" sz="1400" dirty="0" smtClean="0"/>
              <a:t> (фрагмент)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7707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6" y="336784"/>
            <a:ext cx="10604558" cy="10464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</a:t>
            </a:r>
            <a:r>
              <a:rPr lang="ru-RU" sz="2400" b="1" dirty="0">
                <a:cs typeface="Arial" pitchFamily="34" charset="0"/>
              </a:rPr>
              <a:t>:</a:t>
            </a:r>
            <a:endParaRPr lang="en-US" sz="2400" b="1" dirty="0" smtClean="0">
              <a:cs typeface="Arial" pitchFamily="34" charset="0"/>
            </a:endParaRPr>
          </a:p>
          <a:p>
            <a:pPr algn="ctr"/>
            <a:r>
              <a:rPr lang="ru-RU" sz="2200" b="1" u="sng" dirty="0"/>
              <a:t>Задача-8. </a:t>
            </a:r>
            <a:r>
              <a:rPr lang="ru-RU" sz="2200" b="1" dirty="0"/>
              <a:t>Исследование объекта моделирования путем исследования его </a:t>
            </a:r>
            <a:r>
              <a:rPr lang="ru-RU" sz="2200" b="1" dirty="0" smtClean="0"/>
              <a:t>модели,</a:t>
            </a:r>
          </a:p>
          <a:p>
            <a:pPr algn="ctr"/>
            <a:r>
              <a:rPr lang="ru-RU" sz="1600" dirty="0"/>
              <a:t>8.3. </a:t>
            </a:r>
            <a:r>
              <a:rPr lang="ru-RU" sz="1600" dirty="0" err="1"/>
              <a:t>Кластерно</a:t>
            </a:r>
            <a:r>
              <a:rPr lang="ru-RU" sz="1600" dirty="0"/>
              <a:t>-конструктивный анализ значений  описательных </a:t>
            </a:r>
            <a:r>
              <a:rPr lang="ru-RU" sz="1600" dirty="0" smtClean="0"/>
              <a:t>шкал</a:t>
            </a:r>
            <a:r>
              <a:rPr lang="en-US" sz="1600" dirty="0" smtClean="0"/>
              <a:t> </a:t>
            </a:r>
            <a:r>
              <a:rPr lang="ru-RU" sz="1600" dirty="0" smtClean="0"/>
              <a:t>в системе </a:t>
            </a:r>
            <a:r>
              <a:rPr lang="en-US" sz="1600" dirty="0" smtClean="0"/>
              <a:t>“</a:t>
            </a:r>
            <a:r>
              <a:rPr lang="en-US" sz="1600" b="1" dirty="0" smtClean="0"/>
              <a:t>IBM </a:t>
            </a:r>
            <a:r>
              <a:rPr lang="en-US" sz="1600" b="1" dirty="0"/>
              <a:t>SPSS Statistics </a:t>
            </a:r>
            <a:r>
              <a:rPr lang="en-US" sz="1600" b="1" dirty="0" smtClean="0"/>
              <a:t>V27</a:t>
            </a:r>
            <a:r>
              <a:rPr lang="en-US" sz="1600" dirty="0" smtClean="0"/>
              <a:t>”</a:t>
            </a: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37267" y="1636379"/>
            <a:ext cx="9997184" cy="307777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Дендрогрограмма</a:t>
            </a:r>
            <a:r>
              <a:rPr lang="ru-RU" sz="1400" dirty="0" smtClean="0"/>
              <a:t> </a:t>
            </a:r>
            <a:r>
              <a:rPr lang="ru-RU" sz="1400" dirty="0" err="1" smtClean="0"/>
              <a:t>агломеративной</a:t>
            </a:r>
            <a:r>
              <a:rPr lang="ru-RU" sz="1400" dirty="0" smtClean="0"/>
              <a:t> кластеризации значений описательных шкал в системно-когнитивной модели </a:t>
            </a:r>
            <a:r>
              <a:rPr lang="en-US" sz="1400" dirty="0" smtClean="0"/>
              <a:t>Inf3</a:t>
            </a:r>
            <a:endParaRPr lang="en-US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2099733"/>
            <a:ext cx="10359295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5428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6" y="328317"/>
            <a:ext cx="10604558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</a:t>
            </a:r>
            <a:r>
              <a:rPr lang="ru-RU" sz="2400" b="1" dirty="0">
                <a:cs typeface="Arial" pitchFamily="34" charset="0"/>
              </a:rPr>
              <a:t>:</a:t>
            </a:r>
            <a:endParaRPr lang="en-US" sz="2400" b="1" dirty="0" smtClean="0">
              <a:cs typeface="Arial" pitchFamily="34" charset="0"/>
            </a:endParaRPr>
          </a:p>
          <a:p>
            <a:pPr algn="ctr"/>
            <a:r>
              <a:rPr lang="ru-RU" sz="2200" b="1" u="sng" dirty="0"/>
              <a:t>Задача-8. </a:t>
            </a:r>
            <a:r>
              <a:rPr lang="ru-RU" sz="2200" b="1" dirty="0"/>
              <a:t>Исследование объекта моделирования путем исследования его </a:t>
            </a:r>
            <a:r>
              <a:rPr lang="ru-RU" sz="2200" b="1" dirty="0" smtClean="0"/>
              <a:t>модели,</a:t>
            </a:r>
          </a:p>
          <a:p>
            <a:pPr algn="ctr"/>
            <a:r>
              <a:rPr lang="ru-RU" dirty="0"/>
              <a:t>8.4. Модель знаний системы «</a:t>
            </a:r>
            <a:r>
              <a:rPr lang="ru-RU" dirty="0" err="1"/>
              <a:t>Эйдос</a:t>
            </a:r>
            <a:r>
              <a:rPr lang="ru-RU" dirty="0"/>
              <a:t>» и нелокальные </a:t>
            </a:r>
            <a:r>
              <a:rPr lang="ru-RU" dirty="0" smtClean="0"/>
              <a:t>нейроны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917" y="1493856"/>
            <a:ext cx="9494101" cy="491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402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6" y="336784"/>
            <a:ext cx="10604558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</a:t>
            </a:r>
            <a:r>
              <a:rPr lang="ru-RU" sz="2400" b="1" dirty="0">
                <a:cs typeface="Arial" pitchFamily="34" charset="0"/>
              </a:rPr>
              <a:t>:</a:t>
            </a:r>
            <a:endParaRPr lang="en-US" sz="2400" b="1" dirty="0" smtClean="0">
              <a:cs typeface="Arial" pitchFamily="34" charset="0"/>
            </a:endParaRPr>
          </a:p>
          <a:p>
            <a:pPr algn="ctr"/>
            <a:r>
              <a:rPr lang="ru-RU" sz="2200" b="1" u="sng" dirty="0"/>
              <a:t>Задача-8. </a:t>
            </a:r>
            <a:r>
              <a:rPr lang="ru-RU" sz="2200" b="1" dirty="0"/>
              <a:t>Исследование объекта моделирования путем исследования его </a:t>
            </a:r>
            <a:r>
              <a:rPr lang="ru-RU" sz="2200" b="1" dirty="0" smtClean="0"/>
              <a:t>модели,</a:t>
            </a:r>
          </a:p>
          <a:p>
            <a:pPr algn="ctr"/>
            <a:r>
              <a:rPr lang="ru-RU" dirty="0"/>
              <a:t>8.5. Нелокальная нейронная </a:t>
            </a:r>
            <a:r>
              <a:rPr lang="ru-RU" dirty="0" smtClean="0"/>
              <a:t>сеть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586" y="1481736"/>
            <a:ext cx="9426764" cy="487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402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6" y="336784"/>
            <a:ext cx="10604558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</a:t>
            </a:r>
            <a:r>
              <a:rPr lang="ru-RU" sz="2400" b="1" dirty="0">
                <a:cs typeface="Arial" pitchFamily="34" charset="0"/>
              </a:rPr>
              <a:t>:</a:t>
            </a:r>
            <a:endParaRPr lang="en-US" sz="2400" b="1" dirty="0" smtClean="0">
              <a:cs typeface="Arial" pitchFamily="34" charset="0"/>
            </a:endParaRPr>
          </a:p>
          <a:p>
            <a:pPr algn="ctr"/>
            <a:r>
              <a:rPr lang="ru-RU" sz="2200" b="1" u="sng" dirty="0"/>
              <a:t>Задача-8. </a:t>
            </a:r>
            <a:r>
              <a:rPr lang="ru-RU" sz="2200" b="1" dirty="0"/>
              <a:t>Исследование объекта моделирования путем исследования его </a:t>
            </a:r>
            <a:r>
              <a:rPr lang="ru-RU" sz="2200" b="1" dirty="0" smtClean="0"/>
              <a:t>модели,</a:t>
            </a:r>
          </a:p>
          <a:p>
            <a:pPr algn="ctr"/>
            <a:r>
              <a:rPr lang="ru-RU" dirty="0"/>
              <a:t>8.6. 3</a:t>
            </a:r>
            <a:r>
              <a:rPr lang="en-US" dirty="0"/>
              <a:t>d</a:t>
            </a:r>
            <a:r>
              <a:rPr lang="ru-RU" dirty="0"/>
              <a:t>-интегральные когнитивные </a:t>
            </a:r>
            <a:r>
              <a:rPr lang="ru-RU" dirty="0" smtClean="0"/>
              <a:t>карты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05" y="1549468"/>
            <a:ext cx="9329725" cy="482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402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6" y="341107"/>
            <a:ext cx="10604558" cy="135421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</a:t>
            </a:r>
            <a:r>
              <a:rPr lang="ru-RU" sz="2400" b="1" dirty="0">
                <a:cs typeface="Arial" pitchFamily="34" charset="0"/>
              </a:rPr>
              <a:t>:</a:t>
            </a:r>
            <a:endParaRPr lang="en-US" sz="2400" b="1" dirty="0" smtClean="0">
              <a:cs typeface="Arial" pitchFamily="34" charset="0"/>
            </a:endParaRPr>
          </a:p>
          <a:p>
            <a:pPr algn="ctr"/>
            <a:r>
              <a:rPr lang="ru-RU" sz="2200" b="1" u="sng" dirty="0"/>
              <a:t>Задача-8. </a:t>
            </a:r>
            <a:r>
              <a:rPr lang="ru-RU" sz="2200" b="1" dirty="0"/>
              <a:t>Исследование объекта моделирования путем исследования его </a:t>
            </a:r>
            <a:r>
              <a:rPr lang="ru-RU" sz="2200" b="1" dirty="0" smtClean="0"/>
              <a:t>модели,</a:t>
            </a:r>
          </a:p>
          <a:p>
            <a:pPr algn="ctr"/>
            <a:r>
              <a:rPr lang="ru-RU" dirty="0"/>
              <a:t>8.7.</a:t>
            </a:r>
            <a:r>
              <a:rPr lang="en-US" dirty="0"/>
              <a:t> </a:t>
            </a:r>
            <a:r>
              <a:rPr lang="ru-RU" dirty="0"/>
              <a:t>2</a:t>
            </a:r>
            <a:r>
              <a:rPr lang="en-US" dirty="0"/>
              <a:t>d</a:t>
            </a:r>
            <a:r>
              <a:rPr lang="ru-RU" dirty="0"/>
              <a:t>-интегральные когнитивные карты содержательного сравнения </a:t>
            </a:r>
            <a:r>
              <a:rPr lang="ru-RU" b="1" dirty="0" smtClean="0"/>
              <a:t>классов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/>
              <a:t>опосредованные нечеткие </a:t>
            </a:r>
            <a:r>
              <a:rPr lang="ru-RU" dirty="0" smtClean="0"/>
              <a:t>правдоподобные рассуждения)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85" y="1813858"/>
            <a:ext cx="9075600" cy="4537800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1402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6" y="336784"/>
            <a:ext cx="10604558" cy="135421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</a:t>
            </a:r>
            <a:r>
              <a:rPr lang="ru-RU" sz="2400" b="1" dirty="0">
                <a:cs typeface="Arial" pitchFamily="34" charset="0"/>
              </a:rPr>
              <a:t>:</a:t>
            </a:r>
            <a:endParaRPr lang="en-US" sz="2400" b="1" dirty="0" smtClean="0">
              <a:cs typeface="Arial" pitchFamily="34" charset="0"/>
            </a:endParaRPr>
          </a:p>
          <a:p>
            <a:pPr algn="ctr"/>
            <a:r>
              <a:rPr lang="ru-RU" sz="2200" b="1" u="sng" dirty="0"/>
              <a:t>Задача-8. </a:t>
            </a:r>
            <a:r>
              <a:rPr lang="ru-RU" sz="2200" b="1" dirty="0"/>
              <a:t>Исследование объекта моделирования путем исследования его </a:t>
            </a:r>
            <a:r>
              <a:rPr lang="ru-RU" sz="2200" b="1" dirty="0" smtClean="0"/>
              <a:t>модели,</a:t>
            </a:r>
          </a:p>
          <a:p>
            <a:pPr algn="ctr"/>
            <a:r>
              <a:rPr lang="ru-RU" dirty="0"/>
              <a:t>8.8.</a:t>
            </a:r>
            <a:r>
              <a:rPr lang="en-US" dirty="0"/>
              <a:t> </a:t>
            </a:r>
            <a:r>
              <a:rPr lang="ru-RU" dirty="0"/>
              <a:t>2</a:t>
            </a:r>
            <a:r>
              <a:rPr lang="en-US" dirty="0"/>
              <a:t>d</a:t>
            </a:r>
            <a:r>
              <a:rPr lang="ru-RU" dirty="0"/>
              <a:t>-интегральные когнитивные карты содержательного сравнения </a:t>
            </a:r>
            <a:r>
              <a:rPr lang="ru-RU" b="1" dirty="0"/>
              <a:t>значений </a:t>
            </a:r>
            <a:r>
              <a:rPr lang="ru-RU" b="1" dirty="0" smtClean="0"/>
              <a:t>факторов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dirty="0"/>
              <a:t>опосредованные нечеткие правдоподобные рассуждения</a:t>
            </a:r>
            <a:r>
              <a:rPr lang="ru-RU" dirty="0" smtClean="0"/>
              <a:t>)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51" y="1787750"/>
            <a:ext cx="9076267" cy="4538134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1402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6" y="345251"/>
            <a:ext cx="10604558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</a:t>
            </a:r>
            <a:r>
              <a:rPr lang="ru-RU" sz="2400" b="1" dirty="0">
                <a:cs typeface="Arial" pitchFamily="34" charset="0"/>
              </a:rPr>
              <a:t>:</a:t>
            </a:r>
            <a:endParaRPr lang="en-US" sz="2400" b="1" dirty="0" smtClean="0">
              <a:cs typeface="Arial" pitchFamily="34" charset="0"/>
            </a:endParaRPr>
          </a:p>
          <a:p>
            <a:pPr algn="ctr"/>
            <a:r>
              <a:rPr lang="ru-RU" sz="2200" b="1" u="sng" dirty="0"/>
              <a:t>Задача-8. </a:t>
            </a:r>
            <a:r>
              <a:rPr lang="ru-RU" sz="2200" b="1" dirty="0"/>
              <a:t>Исследование объекта моделирования путем исследования его </a:t>
            </a:r>
            <a:r>
              <a:rPr lang="ru-RU" sz="2200" b="1" dirty="0" smtClean="0"/>
              <a:t>модели,</a:t>
            </a:r>
          </a:p>
          <a:p>
            <a:pPr algn="ctr"/>
            <a:r>
              <a:rPr lang="ru-RU" dirty="0"/>
              <a:t>8.9. Когнитивные </a:t>
            </a:r>
            <a:r>
              <a:rPr lang="ru-RU" dirty="0" smtClean="0"/>
              <a:t>функции (начало)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66" y="1507067"/>
            <a:ext cx="6477000" cy="4882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40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389032" y="655022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5" y="302126"/>
            <a:ext cx="10669545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Монографии по Автоматизированному системно-когнитивному анализу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dirty="0" smtClean="0">
                <a:cs typeface="Arial" pitchFamily="34" charset="0"/>
              </a:rPr>
              <a:t>и интеллектуальной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 (начало)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340903"/>
            <a:ext cx="9000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944" y="1340904"/>
            <a:ext cx="9000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871" y="1340904"/>
            <a:ext cx="9000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471" y="1339446"/>
            <a:ext cx="900000" cy="128734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614" y="1343336"/>
            <a:ext cx="9000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214" y="1337988"/>
            <a:ext cx="900000" cy="128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367" y="1343336"/>
            <a:ext cx="9000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675" y="1337988"/>
            <a:ext cx="9000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773" y="1339446"/>
            <a:ext cx="9000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373" y="1337988"/>
            <a:ext cx="9000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3053588"/>
            <a:ext cx="1892652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871" y="3053588"/>
            <a:ext cx="18936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614" y="3053588"/>
            <a:ext cx="18936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367" y="3053588"/>
            <a:ext cx="18936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773" y="3053588"/>
            <a:ext cx="18936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44" y="4739140"/>
            <a:ext cx="18936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871" y="4739140"/>
            <a:ext cx="18936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614" y="4739140"/>
            <a:ext cx="18936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075" y="4739140"/>
            <a:ext cx="18936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773" y="4739140"/>
            <a:ext cx="18936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61467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6" y="345251"/>
            <a:ext cx="10604558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</a:t>
            </a:r>
            <a:r>
              <a:rPr lang="ru-RU" sz="2400" b="1" dirty="0">
                <a:cs typeface="Arial" pitchFamily="34" charset="0"/>
              </a:rPr>
              <a:t>:</a:t>
            </a:r>
            <a:endParaRPr lang="en-US" sz="2400" b="1" dirty="0" smtClean="0">
              <a:cs typeface="Arial" pitchFamily="34" charset="0"/>
            </a:endParaRPr>
          </a:p>
          <a:p>
            <a:pPr algn="ctr"/>
            <a:r>
              <a:rPr lang="ru-RU" sz="2200" b="1" u="sng" dirty="0"/>
              <a:t>Задача-8. </a:t>
            </a:r>
            <a:r>
              <a:rPr lang="ru-RU" sz="2200" b="1" dirty="0"/>
              <a:t>Исследование объекта моделирования путем исследования его </a:t>
            </a:r>
            <a:r>
              <a:rPr lang="ru-RU" sz="2200" b="1" dirty="0" smtClean="0"/>
              <a:t>модели,</a:t>
            </a:r>
          </a:p>
          <a:p>
            <a:pPr algn="ctr"/>
            <a:r>
              <a:rPr lang="ru-RU" dirty="0"/>
              <a:t>8.9. Когнитивные </a:t>
            </a:r>
            <a:r>
              <a:rPr lang="ru-RU" dirty="0" smtClean="0"/>
              <a:t>функции (начало)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643" y="1515603"/>
            <a:ext cx="8113774" cy="4868264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08185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6" y="345251"/>
            <a:ext cx="10604558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</a:t>
            </a:r>
            <a:r>
              <a:rPr lang="ru-RU" sz="2400" b="1" dirty="0">
                <a:cs typeface="Arial" pitchFamily="34" charset="0"/>
              </a:rPr>
              <a:t>:</a:t>
            </a:r>
            <a:endParaRPr lang="en-US" sz="2400" b="1" dirty="0" smtClean="0">
              <a:cs typeface="Arial" pitchFamily="34" charset="0"/>
            </a:endParaRPr>
          </a:p>
          <a:p>
            <a:pPr algn="ctr"/>
            <a:r>
              <a:rPr lang="ru-RU" sz="2200" b="1" u="sng" dirty="0"/>
              <a:t>Задача-8. </a:t>
            </a:r>
            <a:r>
              <a:rPr lang="ru-RU" sz="2200" b="1" dirty="0"/>
              <a:t>Исследование объекта моделирования путем исследования его </a:t>
            </a:r>
            <a:r>
              <a:rPr lang="ru-RU" sz="2200" b="1" dirty="0" smtClean="0"/>
              <a:t>модели,</a:t>
            </a:r>
          </a:p>
          <a:p>
            <a:pPr algn="ctr"/>
            <a:r>
              <a:rPr lang="ru-RU" dirty="0"/>
              <a:t>8.9. Когнитивные </a:t>
            </a:r>
            <a:r>
              <a:rPr lang="ru-RU" dirty="0" smtClean="0"/>
              <a:t>функции (продолжение)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818" y="1536133"/>
            <a:ext cx="8112000" cy="4867200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74240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6" y="345251"/>
            <a:ext cx="10604558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</a:t>
            </a:r>
            <a:r>
              <a:rPr lang="ru-RU" sz="2400" b="1" dirty="0">
                <a:cs typeface="Arial" pitchFamily="34" charset="0"/>
              </a:rPr>
              <a:t>:</a:t>
            </a:r>
            <a:endParaRPr lang="en-US" sz="2400" b="1" dirty="0" smtClean="0">
              <a:cs typeface="Arial" pitchFamily="34" charset="0"/>
            </a:endParaRPr>
          </a:p>
          <a:p>
            <a:pPr algn="ctr"/>
            <a:r>
              <a:rPr lang="ru-RU" sz="2200" b="1" u="sng" dirty="0"/>
              <a:t>Задача-8. </a:t>
            </a:r>
            <a:r>
              <a:rPr lang="ru-RU" sz="2200" b="1" dirty="0"/>
              <a:t>Исследование объекта моделирования путем исследования его </a:t>
            </a:r>
            <a:r>
              <a:rPr lang="ru-RU" sz="2200" b="1" dirty="0" smtClean="0"/>
              <a:t>модели,</a:t>
            </a:r>
          </a:p>
          <a:p>
            <a:pPr algn="ctr"/>
            <a:r>
              <a:rPr lang="ru-RU" dirty="0"/>
              <a:t>8.10. Значимость описательных шкал и их </a:t>
            </a:r>
            <a:r>
              <a:rPr lang="ru-RU" dirty="0" smtClean="0"/>
              <a:t>градаций (начало)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93" y="1616915"/>
            <a:ext cx="9036383" cy="46738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402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6" y="345251"/>
            <a:ext cx="10604558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</a:t>
            </a:r>
            <a:r>
              <a:rPr lang="ru-RU" sz="2400" b="1" dirty="0">
                <a:cs typeface="Arial" pitchFamily="34" charset="0"/>
              </a:rPr>
              <a:t>:</a:t>
            </a:r>
            <a:endParaRPr lang="en-US" sz="2400" b="1" dirty="0" smtClean="0">
              <a:cs typeface="Arial" pitchFamily="34" charset="0"/>
            </a:endParaRPr>
          </a:p>
          <a:p>
            <a:pPr algn="ctr"/>
            <a:r>
              <a:rPr lang="ru-RU" sz="2200" b="1" u="sng" dirty="0"/>
              <a:t>Задача-8. </a:t>
            </a:r>
            <a:r>
              <a:rPr lang="ru-RU" sz="2200" b="1" dirty="0"/>
              <a:t>Исследование объекта моделирования путем исследования его </a:t>
            </a:r>
            <a:r>
              <a:rPr lang="ru-RU" sz="2200" b="1" dirty="0" smtClean="0"/>
              <a:t>модели,</a:t>
            </a:r>
          </a:p>
          <a:p>
            <a:pPr algn="ctr"/>
            <a:r>
              <a:rPr lang="ru-RU" dirty="0"/>
              <a:t>8.10. Значимость описательных шкал и их </a:t>
            </a:r>
            <a:r>
              <a:rPr lang="ru-RU" dirty="0" smtClean="0"/>
              <a:t>градаций (продолжение)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287" y="1626453"/>
            <a:ext cx="3583164" cy="462194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626453"/>
            <a:ext cx="6268117" cy="462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2828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" y="-3564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6" y="345251"/>
            <a:ext cx="10604558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</a:t>
            </a:r>
            <a:r>
              <a:rPr lang="ru-RU" sz="2400" b="1" dirty="0">
                <a:cs typeface="Arial" pitchFamily="34" charset="0"/>
              </a:rPr>
              <a:t>:</a:t>
            </a:r>
            <a:endParaRPr lang="en-US" sz="2400" b="1" dirty="0" smtClean="0">
              <a:cs typeface="Arial" pitchFamily="34" charset="0"/>
            </a:endParaRPr>
          </a:p>
          <a:p>
            <a:pPr algn="ctr"/>
            <a:r>
              <a:rPr lang="ru-RU" sz="2200" b="1" u="sng" dirty="0"/>
              <a:t>Задача-8. </a:t>
            </a:r>
            <a:r>
              <a:rPr lang="ru-RU" sz="2200" b="1" dirty="0"/>
              <a:t>Исследование объекта моделирования путем исследования его </a:t>
            </a:r>
            <a:r>
              <a:rPr lang="ru-RU" sz="2200" b="1" dirty="0" smtClean="0"/>
              <a:t>модели,</a:t>
            </a:r>
          </a:p>
          <a:p>
            <a:pPr algn="ctr"/>
            <a:r>
              <a:rPr lang="ru-RU" dirty="0"/>
              <a:t>8.10. Значимость описательных </a:t>
            </a:r>
            <a:r>
              <a:rPr lang="ru-RU" dirty="0" smtClean="0"/>
              <a:t>шкал (окончание)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568" y="1515602"/>
            <a:ext cx="4147431" cy="4665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78600" y="1515601"/>
            <a:ext cx="4964527" cy="2062103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Сила влияния фактора на поведение объекта моделирования – это средняя сила влияния значений (градаций) этого фактора. А сила влияния некоторого значения фактора </a:t>
            </a:r>
            <a:r>
              <a:rPr lang="ru-RU" sz="1600" dirty="0"/>
              <a:t>на поведение объекта </a:t>
            </a:r>
            <a:r>
              <a:rPr lang="ru-RU" sz="1600" dirty="0" smtClean="0"/>
              <a:t>моделирования – это вариабельность количества информации в этом значении фактора по всем классам (классы соответствуют будущим состояниям объекта моделирования).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6578600" y="3872344"/>
            <a:ext cx="4964527" cy="2308324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Из приведенной таблицы, которая получается в режиме 3.7.4 системы «</a:t>
            </a:r>
            <a:r>
              <a:rPr lang="ru-RU" sz="1600" dirty="0" err="1" smtClean="0"/>
              <a:t>Эйдос</a:t>
            </a:r>
            <a:r>
              <a:rPr lang="ru-RU" sz="1600" dirty="0" smtClean="0"/>
              <a:t>», мы видим, что наиболее сильно на переход объекта моделирования на состояния, соответствующие классам, влияет выход энергии с поля, немного меньше влияет севооборот и средняя температура в период весенне-летней вегетации, а слабее всего (примерно в 5 раз слабее), влияет содержание калия в поверхностном слое почвы в фазу полной спелости.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44162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6" y="336784"/>
            <a:ext cx="10604558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</a:t>
            </a:r>
            <a:r>
              <a:rPr lang="ru-RU" sz="2400" b="1" dirty="0">
                <a:cs typeface="Arial" pitchFamily="34" charset="0"/>
              </a:rPr>
              <a:t>:</a:t>
            </a:r>
            <a:endParaRPr lang="en-US" sz="2400" b="1" dirty="0" smtClean="0">
              <a:cs typeface="Arial" pitchFamily="34" charset="0"/>
            </a:endParaRPr>
          </a:p>
          <a:p>
            <a:pPr algn="ctr"/>
            <a:r>
              <a:rPr lang="ru-RU" sz="2200" b="1" u="sng" dirty="0"/>
              <a:t>Задача-8. </a:t>
            </a:r>
            <a:r>
              <a:rPr lang="ru-RU" sz="2200" b="1" dirty="0"/>
              <a:t>Исследование объекта моделирования путем исследования его </a:t>
            </a:r>
            <a:r>
              <a:rPr lang="ru-RU" sz="2200" b="1" dirty="0" smtClean="0"/>
              <a:t>модели,</a:t>
            </a:r>
          </a:p>
          <a:p>
            <a:pPr algn="ctr"/>
            <a:r>
              <a:rPr lang="ru-RU" dirty="0"/>
              <a:t>8.11. Степень детерминированности классов и классификационных </a:t>
            </a:r>
            <a:r>
              <a:rPr lang="ru-RU" dirty="0" smtClean="0"/>
              <a:t>шкал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612" y="1651716"/>
            <a:ext cx="8847034" cy="457588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402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6" y="336784"/>
            <a:ext cx="10604558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Численный пример решения задачи АПК в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</a:t>
            </a:r>
            <a:r>
              <a:rPr lang="ru-RU" sz="2400" b="1" dirty="0">
                <a:cs typeface="Arial" pitchFamily="34" charset="0"/>
              </a:rPr>
              <a:t>:</a:t>
            </a:r>
            <a:endParaRPr lang="en-US" sz="2400" b="1" dirty="0" smtClean="0">
              <a:cs typeface="Arial" pitchFamily="34" charset="0"/>
            </a:endParaRPr>
          </a:p>
          <a:p>
            <a:pPr algn="ctr"/>
            <a:r>
              <a:rPr lang="ru-RU" sz="2200" b="1" u="sng" dirty="0"/>
              <a:t>Задача-8. </a:t>
            </a:r>
            <a:r>
              <a:rPr lang="ru-RU" sz="2200" b="1" dirty="0"/>
              <a:t>Исследование объекта моделирования путем исследования его </a:t>
            </a:r>
            <a:r>
              <a:rPr lang="ru-RU" sz="2200" b="1" dirty="0" smtClean="0"/>
              <a:t>модели,</a:t>
            </a:r>
          </a:p>
          <a:p>
            <a:pPr algn="ctr"/>
            <a:r>
              <a:rPr lang="ru-RU" dirty="0"/>
              <a:t>8.11. Степень детерминированности классов и классификационных </a:t>
            </a:r>
            <a:r>
              <a:rPr lang="ru-RU" dirty="0" smtClean="0"/>
              <a:t>шкал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543" y="1913466"/>
            <a:ext cx="3880908" cy="4320914"/>
          </a:xfrm>
          <a:prstGeom prst="rect">
            <a:avLst/>
          </a:prstGeom>
          <a:ln w="9525">
            <a:solidFill>
              <a:srgbClr val="00B050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82671" y="1559492"/>
            <a:ext cx="5938929" cy="307777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Степень детерминированности классов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7953544" y="1559491"/>
            <a:ext cx="3880908" cy="307777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Степень </a:t>
            </a:r>
            <a:r>
              <a:rPr lang="ru-RU" sz="1400" dirty="0" err="1" smtClean="0"/>
              <a:t>детерм-ти</a:t>
            </a:r>
            <a:r>
              <a:rPr lang="ru-RU" sz="1400" dirty="0" smtClean="0"/>
              <a:t> классификационных шкал</a:t>
            </a:r>
            <a:endParaRPr lang="en-US" sz="14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71" y="1913466"/>
            <a:ext cx="5938929" cy="4320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025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2281126" y="472603"/>
            <a:ext cx="910768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Важнейший результат и его сущность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6875" y="1093862"/>
            <a:ext cx="10359295" cy="544764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b="1" dirty="0"/>
              <a:t>Важнейший результат: </a:t>
            </a:r>
            <a:r>
              <a:rPr lang="ru-RU" dirty="0"/>
              <a:t>разработана и внедрена в учебный процесс и научные исследования </a:t>
            </a:r>
            <a:r>
              <a:rPr lang="ru-RU" dirty="0" err="1"/>
              <a:t>КубГАУ</a:t>
            </a:r>
            <a:r>
              <a:rPr lang="ru-RU" dirty="0"/>
              <a:t> Персональная интеллектуальная онлайн среда "ЭЙДОС-Х </a:t>
            </a:r>
            <a:r>
              <a:rPr lang="ru-RU" dirty="0" err="1"/>
              <a:t>Professional</a:t>
            </a:r>
            <a:r>
              <a:rPr lang="ru-RU" dirty="0"/>
              <a:t>" (Система "</a:t>
            </a:r>
            <a:r>
              <a:rPr lang="ru-RU" dirty="0" err="1"/>
              <a:t>Эйдос-Хpro</a:t>
            </a:r>
            <a:r>
              <a:rPr lang="ru-RU" dirty="0"/>
              <a:t>") (автор и разработчик: д.э.н., к.т.н., профессор </a:t>
            </a:r>
            <a:r>
              <a:rPr lang="ru-RU" dirty="0" err="1"/>
              <a:t>Е.В.Луценко</a:t>
            </a:r>
            <a:r>
              <a:rPr lang="ru-RU" dirty="0" smtClean="0"/>
              <a:t>).</a:t>
            </a:r>
          </a:p>
          <a:p>
            <a:endParaRPr lang="en-US" dirty="0"/>
          </a:p>
          <a:p>
            <a:r>
              <a:rPr lang="ru-RU" b="1" dirty="0"/>
              <a:t>Сущность результата: </a:t>
            </a:r>
            <a:r>
              <a:rPr lang="ru-RU" dirty="0"/>
              <a:t>Система "</a:t>
            </a:r>
            <a:r>
              <a:rPr lang="ru-RU" dirty="0" err="1"/>
              <a:t>Эйдос-Хpro</a:t>
            </a:r>
            <a:r>
              <a:rPr lang="ru-RU" dirty="0" smtClean="0"/>
              <a:t>":</a:t>
            </a:r>
          </a:p>
          <a:p>
            <a:endParaRPr lang="en-US" sz="8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i="1" u="sng" dirty="0" smtClean="0"/>
              <a:t>предназначена</a:t>
            </a:r>
            <a:r>
              <a:rPr lang="ru-RU" dirty="0" smtClean="0"/>
              <a:t> </a:t>
            </a:r>
            <a:r>
              <a:rPr lang="ru-RU" dirty="0"/>
              <a:t>для обучения и научных исследований в различных предметных областях и научных направлениях с применением автоматизированного системно-когнитивного анализа (АСК-анализ) и его программного инструментария – интеллектуальной системы «</a:t>
            </a:r>
            <a:r>
              <a:rPr lang="ru-RU" dirty="0" err="1"/>
              <a:t>Эйдос</a:t>
            </a:r>
            <a:r>
              <a:rPr lang="ru-RU" dirty="0" smtClean="0"/>
              <a:t>»;</a:t>
            </a:r>
          </a:p>
          <a:p>
            <a:pPr marL="285750" indent="-285750">
              <a:buFontTx/>
              <a:buChar char="-"/>
            </a:pPr>
            <a:endParaRPr lang="en-US" sz="8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i="1" u="sng" dirty="0" smtClean="0"/>
              <a:t>обеспечивает</a:t>
            </a:r>
            <a:r>
              <a:rPr lang="ru-RU" dirty="0" smtClean="0"/>
              <a:t> </a:t>
            </a:r>
            <a:r>
              <a:rPr lang="ru-RU" dirty="0"/>
              <a:t>преобразование больших данных (</a:t>
            </a:r>
            <a:r>
              <a:rPr lang="ru-RU" b="1" i="1" dirty="0" err="1"/>
              <a:t>Big</a:t>
            </a:r>
            <a:r>
              <a:rPr lang="ru-RU" b="1" i="1" dirty="0"/>
              <a:t> </a:t>
            </a:r>
            <a:r>
              <a:rPr lang="ru-RU" b="1" i="1" dirty="0" err="1"/>
              <a:t>Data</a:t>
            </a:r>
            <a:r>
              <a:rPr lang="ru-RU" dirty="0"/>
              <a:t>), в большую информацию (</a:t>
            </a:r>
            <a:r>
              <a:rPr lang="en-US" b="1" i="1" dirty="0"/>
              <a:t>Big Information</a:t>
            </a:r>
            <a:r>
              <a:rPr lang="ru-RU" dirty="0"/>
              <a:t>), а ее в большие знания (</a:t>
            </a:r>
            <a:r>
              <a:rPr lang="en-US" b="1" i="1" dirty="0"/>
              <a:t>Big Knowledge</a:t>
            </a:r>
            <a:r>
              <a:rPr lang="ru-RU" dirty="0"/>
              <a:t>) с использованием </a:t>
            </a:r>
            <a:r>
              <a:rPr lang="en-US" dirty="0"/>
              <a:t>ADS</a:t>
            </a:r>
            <a:r>
              <a:rPr lang="ru-RU" dirty="0"/>
              <a:t> (</a:t>
            </a:r>
            <a:r>
              <a:rPr lang="en-US" dirty="0"/>
              <a:t>Advantage Database Server</a:t>
            </a:r>
            <a:r>
              <a:rPr lang="ru-RU" dirty="0"/>
              <a:t>) и решение на основе этих знаний задач: обобщения, абстрагирования, идентификации (классификации, распознавания, диагностики, прогнозирования), поддержки принятия решений и исследования моделируемой предметной области путем исследования ее модели в различных предметных областях и научных направлениях</a:t>
            </a:r>
            <a:r>
              <a:rPr lang="ru-RU" dirty="0" smtClean="0"/>
              <a:t>;</a:t>
            </a:r>
          </a:p>
          <a:p>
            <a:pPr marL="285750" indent="-285750">
              <a:buFontTx/>
              <a:buChar char="-"/>
            </a:pPr>
            <a:endParaRPr lang="en-US" sz="8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i="1" u="sng" dirty="0" smtClean="0"/>
              <a:t>позволяет</a:t>
            </a:r>
            <a:r>
              <a:rPr lang="ru-RU" dirty="0" smtClean="0"/>
              <a:t> </a:t>
            </a:r>
            <a:r>
              <a:rPr lang="ru-RU" dirty="0"/>
              <a:t>пользователям и разработчикам интеллектуальных облачных </a:t>
            </a:r>
            <a:r>
              <a:rPr lang="ru-RU" dirty="0" err="1"/>
              <a:t>Эйдос</a:t>
            </a:r>
            <a:r>
              <a:rPr lang="ru-RU" dirty="0"/>
              <a:t>-приложений </a:t>
            </a:r>
            <a:r>
              <a:rPr lang="ru-RU" b="1" i="1" dirty="0"/>
              <a:t>во всем мире</a:t>
            </a:r>
            <a:r>
              <a:rPr lang="ru-RU" dirty="0"/>
              <a:t> (</a:t>
            </a:r>
            <a:r>
              <a:rPr lang="ru-RU" u="sng" dirty="0">
                <a:hlinkClick r:id="rId6"/>
              </a:rPr>
              <a:t>http://lc.kubagro.ru/map5.php</a:t>
            </a:r>
            <a:r>
              <a:rPr lang="ru-RU" dirty="0"/>
              <a:t>) обмениваться опытом решения различных задач учебного и научного характера с применением технологий искусственного интеллекта на платформе "</a:t>
            </a:r>
            <a:r>
              <a:rPr lang="ru-RU" dirty="0" err="1"/>
              <a:t>Эйдос-Хpro</a:t>
            </a:r>
            <a:r>
              <a:rPr lang="ru-RU" dirty="0" smtClean="0"/>
              <a:t>".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1093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2281126" y="352928"/>
            <a:ext cx="910768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Новизна и значимость результата и прогноз применения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6875" y="922946"/>
            <a:ext cx="10245962" cy="32624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b="1" dirty="0"/>
              <a:t>Новизна результата: </a:t>
            </a:r>
            <a:r>
              <a:rPr lang="ru-RU" sz="1400" dirty="0"/>
              <a:t>впервые в российском аграрном вузе создана и внедрена в учебный процесс при преподавании дисциплин, связанных с искусственным интеллектом, и в процесс междисциплинарных научных исследований облачная интеллектуальная платформа персонального уровня</a:t>
            </a:r>
            <a:r>
              <a:rPr lang="ru-RU" sz="1400" dirty="0" smtClean="0"/>
              <a:t>.</a:t>
            </a:r>
          </a:p>
          <a:p>
            <a:endParaRPr lang="en-US" sz="500" dirty="0"/>
          </a:p>
          <a:p>
            <a:r>
              <a:rPr lang="ru-RU" sz="1400" b="1" dirty="0"/>
              <a:t>Значимость результата: </a:t>
            </a:r>
            <a:r>
              <a:rPr lang="ru-RU" sz="1400" dirty="0"/>
              <a:t>Автоматизированный системно-когнитивный анализ и его программный инструментарий система «</a:t>
            </a:r>
            <a:r>
              <a:rPr lang="ru-RU" sz="1400" dirty="0" err="1"/>
              <a:t>Эйдос</a:t>
            </a:r>
            <a:r>
              <a:rPr lang="ru-RU" sz="1400" dirty="0"/>
              <a:t>» является высокоэффективным, широко успешно апробированным в ряде предметных областей и научных направлений отечественным лицензионным программным продуктом, что существенно в плане безопасности и </a:t>
            </a:r>
            <a:r>
              <a:rPr lang="ru-RU" sz="1400" dirty="0" err="1"/>
              <a:t>импортозамещения</a:t>
            </a:r>
            <a:r>
              <a:rPr lang="ru-RU" sz="1400" dirty="0"/>
              <a:t> в сфере искусственного интеллекта</a:t>
            </a:r>
            <a:r>
              <a:rPr lang="ru-RU" sz="1400" dirty="0" smtClean="0"/>
              <a:t>.</a:t>
            </a:r>
          </a:p>
          <a:p>
            <a:endParaRPr lang="en-US" sz="500" dirty="0"/>
          </a:p>
          <a:p>
            <a:r>
              <a:rPr lang="ru-RU" sz="1400" b="1" dirty="0"/>
              <a:t>Прогноз применения: </a:t>
            </a:r>
            <a:r>
              <a:rPr lang="ru-RU" sz="1400" dirty="0"/>
              <a:t>в настоящее время на платформе "</a:t>
            </a:r>
            <a:r>
              <a:rPr lang="ru-RU" sz="1400" dirty="0" err="1"/>
              <a:t>Эйдос-Хpro</a:t>
            </a:r>
            <a:r>
              <a:rPr lang="ru-RU" sz="1400" dirty="0"/>
              <a:t>" создано </a:t>
            </a:r>
            <a:r>
              <a:rPr lang="ru-RU" sz="1400" b="1" dirty="0"/>
              <a:t>30</a:t>
            </a:r>
            <a:r>
              <a:rPr lang="ru-RU" sz="1400" dirty="0"/>
              <a:t> интеллектуальных локальных учебных приложений, входящих в инсталляцию, и </a:t>
            </a:r>
            <a:r>
              <a:rPr lang="ru-RU" sz="1400" b="1" dirty="0" smtClean="0"/>
              <a:t>39</a:t>
            </a:r>
            <a:r>
              <a:rPr lang="en-US" sz="1400" b="1" dirty="0" smtClean="0"/>
              <a:t>0</a:t>
            </a:r>
            <a:r>
              <a:rPr lang="ru-RU" sz="1400" dirty="0" smtClean="0"/>
              <a:t> </a:t>
            </a:r>
            <a:r>
              <a:rPr lang="ru-RU" sz="1400" dirty="0"/>
              <a:t>интеллектуальных облачных </a:t>
            </a:r>
            <a:r>
              <a:rPr lang="ru-RU" sz="1400" dirty="0" err="1"/>
              <a:t>Эйдос</a:t>
            </a:r>
            <a:r>
              <a:rPr lang="ru-RU" sz="1400" dirty="0"/>
              <a:t>-приложений. В процессе подготовки к размещению находится еще около 100 облачных </a:t>
            </a:r>
            <a:r>
              <a:rPr lang="ru-RU" sz="1400" dirty="0" err="1"/>
              <a:t>Эйдос</a:t>
            </a:r>
            <a:r>
              <a:rPr lang="ru-RU" sz="1400" dirty="0"/>
              <a:t>-приложений. Может эффективно применятся в АПК для решения широкого круга задач в области когнитивной ветеринарии, когнитивной агрономии, когнитивной экономики и в других областях. Имеет 100% готовность к внедрению. Подробнее перспективы применения АСК-анализа и системы «</a:t>
            </a:r>
            <a:r>
              <a:rPr lang="ru-RU" sz="1400" dirty="0" err="1"/>
              <a:t>Эйдос</a:t>
            </a:r>
            <a:r>
              <a:rPr lang="ru-RU" sz="1400" dirty="0"/>
              <a:t>» в АПК приведены в работах [1-22].</a:t>
            </a:r>
            <a:endParaRPr lang="en-US" sz="1400" dirty="0"/>
          </a:p>
          <a:p>
            <a:r>
              <a:rPr lang="ru-RU" sz="1400" dirty="0"/>
              <a:t>Итак, методология и теория АСК-анализа и его программный инструментарий разработаны, доведены до инновационного уровня (100% готовность к внедрению), широко и успешно апробированы во многих предметных областях, в </a:t>
            </a:r>
            <a:r>
              <a:rPr lang="ru-RU" sz="1400" dirty="0" err="1"/>
              <a:t>т.ч</a:t>
            </a:r>
            <a:r>
              <a:rPr lang="ru-RU" sz="1400" dirty="0"/>
              <a:t>. связанных с АПК</a:t>
            </a:r>
            <a:r>
              <a:rPr lang="ru-RU" sz="1400" dirty="0" smtClean="0"/>
              <a:t>.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2236014" y="4328273"/>
            <a:ext cx="910768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Препятствия на пути внедрения полученных результатов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46024" y="4786370"/>
            <a:ext cx="10280146" cy="175432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b="1" dirty="0"/>
              <a:t>Однако</a:t>
            </a:r>
            <a:r>
              <a:rPr lang="ru-RU" dirty="0"/>
              <a:t> их реальному широкому </a:t>
            </a:r>
            <a:r>
              <a:rPr lang="ru-RU" i="1" dirty="0"/>
              <a:t>внедрению технологий АСК-анализа и </a:t>
            </a:r>
            <a:r>
              <a:rPr lang="ru-RU" i="1" dirty="0" smtClean="0"/>
              <a:t>интеллектуальной системы </a:t>
            </a:r>
            <a:r>
              <a:rPr lang="ru-RU" i="1" dirty="0"/>
              <a:t>«</a:t>
            </a:r>
            <a:r>
              <a:rPr lang="ru-RU" i="1" dirty="0" err="1"/>
              <a:t>Эйдос</a:t>
            </a:r>
            <a:r>
              <a:rPr lang="ru-RU" i="1" dirty="0"/>
              <a:t>» для решения задач АПК</a:t>
            </a:r>
            <a:r>
              <a:rPr lang="ru-RU" dirty="0"/>
              <a:t> </a:t>
            </a:r>
            <a:r>
              <a:rPr lang="ru-RU" b="1" i="1" dirty="0"/>
              <a:t>препятствует</a:t>
            </a:r>
            <a:r>
              <a:rPr lang="ru-RU" dirty="0"/>
              <a:t> </a:t>
            </a:r>
            <a:r>
              <a:rPr lang="ru-RU" dirty="0" smtClean="0"/>
              <a:t>фактически полное отсутствие </a:t>
            </a:r>
            <a:r>
              <a:rPr lang="ru-RU" dirty="0"/>
              <a:t>соответствующей инфраструктуры </a:t>
            </a:r>
            <a:r>
              <a:rPr lang="ru-RU" dirty="0" smtClean="0"/>
              <a:t>их продвижения </a:t>
            </a:r>
            <a:r>
              <a:rPr lang="ru-RU" dirty="0"/>
              <a:t>и </a:t>
            </a:r>
            <a:r>
              <a:rPr lang="ru-RU" dirty="0" smtClean="0"/>
              <a:t>внедрения (многочисленные научные статьи и монографии по АСК-анализу и системе «</a:t>
            </a:r>
            <a:r>
              <a:rPr lang="ru-RU" dirty="0" err="1" smtClean="0"/>
              <a:t>Эйдос</a:t>
            </a:r>
            <a:r>
              <a:rPr lang="ru-RU" dirty="0" smtClean="0"/>
              <a:t>», сайт и блоги в этом смысле малоэффективны, т.к. потенциальные заказчики их не читают). </a:t>
            </a:r>
            <a:r>
              <a:rPr lang="ru-RU" dirty="0"/>
              <a:t>Поэтому </a:t>
            </a:r>
            <a:r>
              <a:rPr lang="ru-RU" b="1" i="1" dirty="0"/>
              <a:t>предлагается</a:t>
            </a:r>
            <a:r>
              <a:rPr lang="ru-RU" dirty="0"/>
              <a:t> </a:t>
            </a:r>
            <a:r>
              <a:rPr lang="ru-RU" dirty="0" smtClean="0"/>
              <a:t>создать такую инфраструктуру, т.к. технологии искусственного интеллекта – это сейчас безусловно </a:t>
            </a:r>
            <a:r>
              <a:rPr lang="ru-RU" dirty="0" err="1" smtClean="0"/>
              <a:t>мэйнстрим</a:t>
            </a:r>
            <a:r>
              <a:rPr lang="ru-RU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1093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493686" y="367619"/>
            <a:ext cx="10669544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Предложение по созданию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dirty="0" smtClean="0">
                <a:cs typeface="Arial" pitchFamily="34" charset="0"/>
              </a:rPr>
              <a:t>Центра системно-когнитивных исследований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 </a:t>
            </a:r>
            <a:r>
              <a:rPr lang="ru-RU" sz="2400" b="1" dirty="0" err="1" smtClean="0">
                <a:cs typeface="Arial" pitchFamily="34" charset="0"/>
              </a:rPr>
              <a:t>КубГАУ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33973" y="1284882"/>
            <a:ext cx="10401989" cy="532453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endParaRPr lang="en-US" sz="500" dirty="0"/>
          </a:p>
          <a:p>
            <a:r>
              <a:rPr lang="ru-RU" sz="1300" dirty="0"/>
              <a:t>В контексте Программы развития ФГБОУ ВО «Кубанский ГАУ» на 2021–2030 гг. и целью программы «Приоритет 2030» и с учетом Указа Президента РФ от 10.10.2019 N 490 "О развитии искусственного интеллекта в Российской Федерации" (вместе с "Национальной стратегией развития искусственного интеллекта на период до 2030 года"), </a:t>
            </a:r>
            <a:r>
              <a:rPr lang="ru-RU" sz="1300" dirty="0" smtClean="0"/>
              <a:t>осуществление </a:t>
            </a:r>
            <a:r>
              <a:rPr lang="en-US" sz="1300" dirty="0"/>
              <a:t>MVP</a:t>
            </a:r>
            <a:r>
              <a:rPr lang="ru-RU" sz="1300" dirty="0"/>
              <a:t>-проекта «</a:t>
            </a:r>
            <a:r>
              <a:rPr lang="ru-RU" sz="1300" b="1" i="1" dirty="0"/>
              <a:t>Внедрение технологий АСК-анализа и интеллектуальной системы «</a:t>
            </a:r>
            <a:r>
              <a:rPr lang="ru-RU" sz="1300" b="1" i="1" dirty="0" err="1"/>
              <a:t>Эйдос</a:t>
            </a:r>
            <a:r>
              <a:rPr lang="ru-RU" sz="1300" b="1" i="1" dirty="0"/>
              <a:t>» для решения задач АПК</a:t>
            </a:r>
            <a:r>
              <a:rPr lang="ru-RU" sz="1300" dirty="0"/>
              <a:t>» начинается следующим образом.</a:t>
            </a:r>
          </a:p>
          <a:p>
            <a:endParaRPr lang="en-US" sz="500" dirty="0"/>
          </a:p>
          <a:p>
            <a:r>
              <a:rPr lang="ru-RU" sz="1300" b="1" dirty="0" smtClean="0"/>
              <a:t>     Предлагаю</a:t>
            </a:r>
            <a:r>
              <a:rPr lang="ru-RU" sz="1300" b="1" dirty="0"/>
              <a:t>:</a:t>
            </a:r>
            <a:endParaRPr lang="en-US" sz="1300" dirty="0"/>
          </a:p>
          <a:p>
            <a:r>
              <a:rPr lang="ru-RU" sz="1300" dirty="0"/>
              <a:t>создать "Центр системно-когнитивных исследований </a:t>
            </a:r>
            <a:r>
              <a:rPr lang="ru-RU" sz="1300" dirty="0" err="1"/>
              <a:t>Эйдос</a:t>
            </a:r>
            <a:r>
              <a:rPr lang="ru-RU" sz="1300" dirty="0"/>
              <a:t>" ФГБОУ ВО «Кубанский ГАУ» (ЦСКИ «</a:t>
            </a:r>
            <a:r>
              <a:rPr lang="ru-RU" sz="1300" dirty="0" err="1"/>
              <a:t>Эйдос</a:t>
            </a:r>
            <a:r>
              <a:rPr lang="ru-RU" sz="1300" dirty="0"/>
              <a:t>» </a:t>
            </a:r>
            <a:r>
              <a:rPr lang="ru-RU" sz="1300" dirty="0" err="1"/>
              <a:t>КубГАУ</a:t>
            </a:r>
            <a:r>
              <a:rPr lang="ru-RU" sz="1300" dirty="0"/>
              <a:t>), со статусом бюджетного структурного подразделения университета в аппарате проректора по научной работе с основной задачей: </a:t>
            </a:r>
            <a:r>
              <a:rPr lang="ru-RU" sz="1300" i="1" dirty="0"/>
              <a:t>разработка и внедрение в </a:t>
            </a:r>
            <a:r>
              <a:rPr lang="ru-RU" sz="1300" i="1" dirty="0" err="1"/>
              <a:t>КубГАУ</a:t>
            </a:r>
            <a:r>
              <a:rPr lang="ru-RU" sz="1300" i="1" dirty="0"/>
              <a:t> и АПК Краснодарского края технологий Автоматизированного системно-когнитивного анализа (АСК-анализ) и искусственного интеллекта с целью автоматизации получения новых научных знаний и автоматизации их применения в технологической, экономической, социальной и других областях. </a:t>
            </a:r>
            <a:endParaRPr lang="ru-RU" sz="1300" i="1" dirty="0" smtClean="0"/>
          </a:p>
          <a:p>
            <a:endParaRPr lang="en-US" sz="500" dirty="0"/>
          </a:p>
          <a:p>
            <a:r>
              <a:rPr lang="ru-RU" sz="1300" b="1" dirty="0" smtClean="0"/>
              <a:t>     Основные </a:t>
            </a:r>
            <a:r>
              <a:rPr lang="ru-RU" sz="1300" b="1" dirty="0"/>
              <a:t>функции</a:t>
            </a:r>
            <a:r>
              <a:rPr lang="ru-RU" sz="1300" dirty="0"/>
              <a:t> ЦСКИ «</a:t>
            </a:r>
            <a:r>
              <a:rPr lang="ru-RU" sz="1300" dirty="0" err="1"/>
              <a:t>Эйдос</a:t>
            </a:r>
            <a:r>
              <a:rPr lang="ru-RU" sz="1300" dirty="0"/>
              <a:t>» </a:t>
            </a:r>
            <a:r>
              <a:rPr lang="ru-RU" sz="1300" dirty="0" err="1"/>
              <a:t>КубГАУ</a:t>
            </a:r>
            <a:r>
              <a:rPr lang="ru-RU" sz="1300" dirty="0"/>
              <a:t> и обеспечивающие их </a:t>
            </a:r>
            <a:r>
              <a:rPr lang="ru-RU" sz="1300" b="1" i="1" dirty="0"/>
              <a:t>структурные подразделения </a:t>
            </a:r>
            <a:r>
              <a:rPr lang="ru-RU" sz="1300" dirty="0"/>
              <a:t>Центра:</a:t>
            </a:r>
            <a:endParaRPr lang="en-US" sz="1300" dirty="0"/>
          </a:p>
          <a:p>
            <a:pPr lvl="0"/>
            <a:r>
              <a:rPr lang="ru-RU" sz="1300" dirty="0" smtClean="0"/>
              <a:t>     1. Преобразование </a:t>
            </a:r>
            <a:r>
              <a:rPr lang="ru-RU" sz="1300" dirty="0"/>
              <a:t>больших эмпирических, экспериментальных и других исходных данных, имеющихся в </a:t>
            </a:r>
            <a:r>
              <a:rPr lang="ru-RU" sz="1300" dirty="0" err="1"/>
              <a:t>КубГАУ</a:t>
            </a:r>
            <a:r>
              <a:rPr lang="ru-RU" sz="1300" dirty="0"/>
              <a:t> (</a:t>
            </a:r>
            <a:r>
              <a:rPr lang="ru-RU" sz="1300" b="1" i="1" dirty="0" err="1"/>
              <a:t>Big</a:t>
            </a:r>
            <a:r>
              <a:rPr lang="ru-RU" sz="1300" b="1" i="1" dirty="0"/>
              <a:t> </a:t>
            </a:r>
            <a:r>
              <a:rPr lang="ru-RU" sz="1300" b="1" i="1" dirty="0" err="1"/>
              <a:t>Data</a:t>
            </a:r>
            <a:r>
              <a:rPr lang="ru-RU" sz="1300" dirty="0"/>
              <a:t>), в стандарты </a:t>
            </a: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>АСК-анализа </a:t>
            </a:r>
            <a:r>
              <a:rPr lang="ru-RU" sz="1300" dirty="0"/>
              <a:t>и его программного инструментария – интеллектуальной системы «</a:t>
            </a:r>
            <a:r>
              <a:rPr lang="ru-RU" sz="1300" dirty="0" err="1"/>
              <a:t>Эйдос</a:t>
            </a:r>
            <a:r>
              <a:rPr lang="ru-RU" sz="1300" dirty="0"/>
              <a:t>» и накопление их в больших базах данных (отдел исходных баз данных).</a:t>
            </a:r>
            <a:endParaRPr lang="en-US" sz="1300" dirty="0"/>
          </a:p>
          <a:p>
            <a:pPr lvl="0"/>
            <a:r>
              <a:rPr lang="ru-RU" sz="1300" dirty="0" smtClean="0"/>
              <a:t>     2. Создание </a:t>
            </a:r>
            <a:r>
              <a:rPr lang="ru-RU" sz="1300" dirty="0"/>
              <a:t>статистических и системно-когнитивных моделей, отражающих силу и направление влияния различных факторов на объект моделирования и решение на основе этих моделей задач идентификации, прогнозирования, принятия решений и исследования моделируемой предметной области (преобразование: большие данные – большая информация – большие знания, </a:t>
            </a:r>
            <a:r>
              <a:rPr lang="ru-RU" sz="1300" b="1" i="1" dirty="0" err="1"/>
              <a:t>big</a:t>
            </a:r>
            <a:r>
              <a:rPr lang="ru-RU" sz="1300" b="1" i="1" dirty="0"/>
              <a:t> </a:t>
            </a:r>
            <a:r>
              <a:rPr lang="ru-RU" sz="1300" b="1" i="1" dirty="0" err="1"/>
              <a:t>data</a:t>
            </a:r>
            <a:r>
              <a:rPr lang="ru-RU" sz="1300" b="1" i="1" dirty="0"/>
              <a:t> – </a:t>
            </a:r>
            <a:r>
              <a:rPr lang="ru-RU" sz="1300" b="1" i="1" dirty="0" err="1"/>
              <a:t>big</a:t>
            </a:r>
            <a:r>
              <a:rPr lang="ru-RU" sz="1300" b="1" i="1" dirty="0"/>
              <a:t> </a:t>
            </a:r>
            <a:r>
              <a:rPr lang="ru-RU" sz="1300" b="1" i="1" dirty="0" err="1"/>
              <a:t>information</a:t>
            </a:r>
            <a:r>
              <a:rPr lang="ru-RU" sz="1300" b="1" i="1" dirty="0"/>
              <a:t> – </a:t>
            </a:r>
            <a:r>
              <a:rPr lang="ru-RU" sz="1300" b="1" i="1" dirty="0" err="1"/>
              <a:t>big</a:t>
            </a:r>
            <a:r>
              <a:rPr lang="ru-RU" sz="1300" b="1" i="1" dirty="0"/>
              <a:t> </a:t>
            </a:r>
            <a:r>
              <a:rPr lang="ru-RU" sz="1300" b="1" i="1" dirty="0" err="1"/>
              <a:t>knowledge</a:t>
            </a:r>
            <a:r>
              <a:rPr lang="ru-RU" sz="1300" dirty="0"/>
              <a:t>) (отдел АСК-анализа).</a:t>
            </a:r>
            <a:endParaRPr lang="en-US" sz="1300" dirty="0"/>
          </a:p>
          <a:p>
            <a:pPr lvl="0"/>
            <a:r>
              <a:rPr lang="ru-RU" sz="1300" dirty="0" smtClean="0"/>
              <a:t>     3. Изучение </a:t>
            </a:r>
            <a:r>
              <a:rPr lang="ru-RU" sz="1300" dirty="0"/>
              <a:t>и сравнение существующих СИИ, разработка и внедрение новых перспективных систем искусственного интеллекта (отдел СИИ).</a:t>
            </a:r>
            <a:endParaRPr lang="en-US" sz="1300" dirty="0"/>
          </a:p>
          <a:p>
            <a:endParaRPr lang="ru-RU" sz="500" dirty="0" smtClean="0"/>
          </a:p>
          <a:p>
            <a:r>
              <a:rPr lang="ru-RU" sz="1300" dirty="0" smtClean="0"/>
              <a:t>     Для </a:t>
            </a:r>
            <a:r>
              <a:rPr lang="ru-RU" sz="1300" dirty="0"/>
              <a:t>сотрудников и подразделений </a:t>
            </a:r>
            <a:r>
              <a:rPr lang="ru-RU" sz="1300" dirty="0" err="1"/>
              <a:t>КубГАУ</a:t>
            </a:r>
            <a:r>
              <a:rPr lang="ru-RU" sz="1300" dirty="0"/>
              <a:t> ЦСКИ «</a:t>
            </a:r>
            <a:r>
              <a:rPr lang="ru-RU" sz="1300" dirty="0" err="1"/>
              <a:t>Эйдос</a:t>
            </a:r>
            <a:r>
              <a:rPr lang="ru-RU" sz="1300" dirty="0"/>
              <a:t>» будет оказывать свои услуги бесплатно, а для сторонних заказчиков – на основе их договоров с </a:t>
            </a:r>
            <a:r>
              <a:rPr lang="ru-RU" sz="1300" dirty="0" err="1"/>
              <a:t>КубГАУ</a:t>
            </a:r>
            <a:r>
              <a:rPr lang="ru-RU" sz="1300" dirty="0"/>
              <a:t> с перечислением (после отчисления налогов и обязательных платежей в бюджет) 50% оплаты по договорам университету.</a:t>
            </a:r>
            <a:endParaRPr lang="en-US" sz="1300" dirty="0"/>
          </a:p>
          <a:p>
            <a:r>
              <a:rPr lang="ru-RU" sz="1300" dirty="0"/>
              <a:t>АСК-анализ и система «</a:t>
            </a:r>
            <a:r>
              <a:rPr lang="ru-RU" sz="1300" dirty="0" err="1"/>
              <a:t>Эйдос</a:t>
            </a:r>
            <a:r>
              <a:rPr lang="ru-RU" sz="1300" dirty="0"/>
              <a:t>» является высокоэффективным и широко успешно апробированным в ряде предметных областей отечественным лицензионным программным продуктом, что существенно в плане безопасности и </a:t>
            </a:r>
            <a:r>
              <a:rPr lang="ru-RU" sz="1300" dirty="0" err="1"/>
              <a:t>импортозамещения</a:t>
            </a:r>
            <a:r>
              <a:rPr lang="ru-RU" sz="1300" dirty="0"/>
              <a:t> в данной сфере (</a:t>
            </a:r>
            <a:r>
              <a:rPr lang="ru-RU" sz="1300" u="sng" dirty="0">
                <a:hlinkClick r:id="rId6"/>
              </a:rPr>
              <a:t>http://lc.kubagro.ru/</a:t>
            </a:r>
            <a:r>
              <a:rPr lang="ru-RU" sz="1300" dirty="0"/>
              <a:t>). Система «</a:t>
            </a:r>
            <a:r>
              <a:rPr lang="ru-RU" sz="1300" dirty="0" err="1"/>
              <a:t>Эйдос</a:t>
            </a:r>
            <a:r>
              <a:rPr lang="ru-RU" sz="1300" dirty="0"/>
              <a:t>» широко применяется во всем мире (</a:t>
            </a:r>
            <a:r>
              <a:rPr lang="ru-RU" sz="1300" u="sng" dirty="0">
                <a:hlinkClick r:id="rId7"/>
              </a:rPr>
              <a:t>http://lc.kubagro.ru/map5.php</a:t>
            </a:r>
            <a:r>
              <a:rPr lang="ru-RU" sz="1300" dirty="0"/>
              <a:t>).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600109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389032" y="655022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5" y="302126"/>
            <a:ext cx="10669545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Монографии по Автоматизированному системно-когнитивному анализу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dirty="0" smtClean="0">
                <a:cs typeface="Arial" pitchFamily="34" charset="0"/>
              </a:rPr>
              <a:t>и интеллектуальной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 (продолжение)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66" y="1358871"/>
            <a:ext cx="18936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827" y="1350475"/>
            <a:ext cx="18936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377" y="1350475"/>
            <a:ext cx="18936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496" y="1350475"/>
            <a:ext cx="18936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404" y="1358871"/>
            <a:ext cx="18936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66" y="3002838"/>
            <a:ext cx="18936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827" y="3000549"/>
            <a:ext cx="18936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377" y="3002838"/>
            <a:ext cx="18936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496" y="3002838"/>
            <a:ext cx="18936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404" y="3002838"/>
            <a:ext cx="18936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66" y="4596138"/>
            <a:ext cx="18936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827" y="4596138"/>
            <a:ext cx="18936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377" y="4596166"/>
            <a:ext cx="18936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496" y="4596166"/>
            <a:ext cx="18936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404" y="4596138"/>
            <a:ext cx="1893600" cy="1288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7620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2281126" y="447314"/>
            <a:ext cx="910768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Выводы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66875" y="1018216"/>
            <a:ext cx="10237417" cy="532453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2000" dirty="0" smtClean="0"/>
              <a:t>На </a:t>
            </a:r>
            <a:r>
              <a:rPr lang="ru-RU" sz="2000" dirty="0"/>
              <a:t>основании изложенного у нас есть основания сделать </a:t>
            </a:r>
            <a:r>
              <a:rPr lang="ru-RU" sz="2000" dirty="0" smtClean="0"/>
              <a:t>следующие обоснованные выводы:</a:t>
            </a:r>
          </a:p>
          <a:p>
            <a:endParaRPr lang="ru-RU" sz="2000" dirty="0"/>
          </a:p>
          <a:p>
            <a:r>
              <a:rPr lang="ru-RU" sz="2000" dirty="0" smtClean="0"/>
              <a:t>1. Применение </a:t>
            </a:r>
            <a:r>
              <a:rPr lang="ru-RU" sz="2000" dirty="0"/>
              <a:t>технологий искусственного интеллекта для решения задач АПК позволяет преодолеть естественные психофизиологические ограничения человека по обработке информации и принятию решений в АПК</a:t>
            </a:r>
            <a:r>
              <a:rPr lang="ru-RU" sz="2000" dirty="0" smtClean="0"/>
              <a:t>.</a:t>
            </a:r>
          </a:p>
          <a:p>
            <a:endParaRPr lang="ru-RU" sz="2000" dirty="0"/>
          </a:p>
          <a:p>
            <a:r>
              <a:rPr lang="ru-RU" sz="2000" dirty="0" smtClean="0"/>
              <a:t>2. АСК-анализ и система «</a:t>
            </a:r>
            <a:r>
              <a:rPr lang="ru-RU" sz="2000" dirty="0" err="1" smtClean="0"/>
              <a:t>Эйдос</a:t>
            </a:r>
            <a:r>
              <a:rPr lang="ru-RU" sz="2000" dirty="0" smtClean="0"/>
              <a:t>» являются существенным заделом в этой области и на 100% готовы к внедрению в деятельность АПК.</a:t>
            </a:r>
          </a:p>
          <a:p>
            <a:endParaRPr lang="ru-RU" sz="2000" dirty="0"/>
          </a:p>
          <a:p>
            <a:r>
              <a:rPr lang="ru-RU" sz="2000" dirty="0" smtClean="0"/>
              <a:t>3. Однако для </a:t>
            </a:r>
            <a:r>
              <a:rPr lang="ru-RU" sz="2000" b="1" dirty="0" smtClean="0"/>
              <a:t>реального применения этих </a:t>
            </a:r>
            <a:r>
              <a:rPr lang="ru-RU" sz="2000" dirty="0" smtClean="0"/>
              <a:t>научных разработок в области АПК необходимо создание соответствующей инфраструктуры их продвижения и применения, например ЦСКИ «</a:t>
            </a:r>
            <a:r>
              <a:rPr lang="ru-RU" sz="2000" dirty="0" err="1" smtClean="0"/>
              <a:t>Эйдос</a:t>
            </a:r>
            <a:r>
              <a:rPr lang="ru-RU" sz="2000" dirty="0" smtClean="0"/>
              <a:t>» </a:t>
            </a:r>
            <a:r>
              <a:rPr lang="ru-RU" sz="2000" dirty="0" err="1" smtClean="0"/>
              <a:t>КубГАУ</a:t>
            </a:r>
            <a:r>
              <a:rPr lang="ru-RU" sz="2000" dirty="0" smtClean="0"/>
              <a:t>.</a:t>
            </a:r>
          </a:p>
          <a:p>
            <a:endParaRPr lang="en-US" sz="2000" dirty="0"/>
          </a:p>
          <a:p>
            <a:r>
              <a:rPr lang="ru-RU" sz="2000" dirty="0" smtClean="0"/>
              <a:t>4. В </a:t>
            </a:r>
            <a:r>
              <a:rPr lang="ru-RU" sz="2000" dirty="0"/>
              <a:t>качестве </a:t>
            </a:r>
            <a:r>
              <a:rPr lang="ru-RU" sz="2000" b="1" dirty="0"/>
              <a:t>перспективы</a:t>
            </a:r>
            <a:r>
              <a:rPr lang="ru-RU" sz="2000" dirty="0"/>
              <a:t> хотелось бы отметить, что в настоящее время автором ведется разработка новой версии системы «</a:t>
            </a:r>
            <a:r>
              <a:rPr lang="ru-RU" sz="2000" dirty="0" err="1"/>
              <a:t>Эйдос</a:t>
            </a:r>
            <a:r>
              <a:rPr lang="ru-RU" sz="2000" dirty="0"/>
              <a:t>» на языке </a:t>
            </a:r>
            <a:r>
              <a:rPr lang="en-US" sz="2000" dirty="0"/>
              <a:t>C</a:t>
            </a:r>
            <a:r>
              <a:rPr lang="ru-RU" sz="2000" dirty="0"/>
              <a:t>++ и предпринимаются усилия по созданию Центра системно-когнитивных исследований </a:t>
            </a:r>
            <a:r>
              <a:rPr lang="ru-RU" sz="2000" dirty="0" err="1"/>
              <a:t>Эйдос</a:t>
            </a:r>
            <a:r>
              <a:rPr lang="ru-RU" sz="2000" dirty="0"/>
              <a:t>" </a:t>
            </a:r>
            <a:r>
              <a:rPr lang="ru-RU" sz="2000" dirty="0" err="1"/>
              <a:t>КубГАУ</a:t>
            </a:r>
            <a:r>
              <a:rPr lang="ru-RU" sz="2000" dirty="0"/>
              <a:t> (ЦСКИ «</a:t>
            </a:r>
            <a:r>
              <a:rPr lang="ru-RU" sz="2000" dirty="0" err="1"/>
              <a:t>Эйдос</a:t>
            </a:r>
            <a:r>
              <a:rPr lang="ru-RU" sz="2000" dirty="0"/>
              <a:t>»),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001093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-14657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01676" y="6396334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40365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432292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6" y="266843"/>
            <a:ext cx="1067259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Список литературы по АСК-анализу и системе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93686" y="623440"/>
            <a:ext cx="10689669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Consolas" pitchFamily="49" charset="0"/>
              </a:rPr>
              <a:t>1</a:t>
            </a:r>
            <a:r>
              <a:rPr lang="ru-RU" sz="1100" dirty="0">
                <a:latin typeface="Consolas" pitchFamily="49" charset="0"/>
              </a:rPr>
              <a:t>. Сайт </a:t>
            </a:r>
            <a:r>
              <a:rPr lang="ru-RU" sz="1100" dirty="0" err="1">
                <a:latin typeface="Consolas" pitchFamily="49" charset="0"/>
              </a:rPr>
              <a:t>проф.Е.В.Луценко</a:t>
            </a:r>
            <a:r>
              <a:rPr lang="ru-RU" sz="1100" dirty="0">
                <a:latin typeface="Consolas" pitchFamily="49" charset="0"/>
              </a:rPr>
              <a:t>: </a:t>
            </a:r>
            <a:r>
              <a:rPr lang="ru-RU" sz="1100" u="sng" dirty="0">
                <a:latin typeface="Consolas" pitchFamily="49" charset="0"/>
                <a:hlinkClick r:id="rId6"/>
              </a:rPr>
              <a:t>http://lc.kubagro.ru</a:t>
            </a:r>
            <a:r>
              <a:rPr lang="ru-RU" sz="1100" dirty="0">
                <a:latin typeface="Consolas" pitchFamily="49" charset="0"/>
              </a:rPr>
              <a:t>.</a:t>
            </a:r>
            <a:endParaRPr lang="en-US" sz="1100" dirty="0">
              <a:latin typeface="Consolas" pitchFamily="49" charset="0"/>
            </a:endParaRPr>
          </a:p>
          <a:p>
            <a:r>
              <a:rPr lang="ru-RU" sz="1100" dirty="0">
                <a:latin typeface="Consolas" pitchFamily="49" charset="0"/>
              </a:rPr>
              <a:t>2. Блог </a:t>
            </a:r>
            <a:r>
              <a:rPr lang="ru-RU" sz="1100" dirty="0" err="1">
                <a:latin typeface="Consolas" pitchFamily="49" charset="0"/>
              </a:rPr>
              <a:t>проф.Е.В.Луценко</a:t>
            </a:r>
            <a:r>
              <a:rPr lang="ru-RU" sz="1100" dirty="0">
                <a:latin typeface="Consolas" pitchFamily="49" charset="0"/>
              </a:rPr>
              <a:t>: </a:t>
            </a:r>
            <a:r>
              <a:rPr lang="ru-RU" sz="1100" u="sng" dirty="0">
                <a:latin typeface="Consolas" pitchFamily="49" charset="0"/>
                <a:hlinkClick r:id="rId7"/>
              </a:rPr>
              <a:t>https://www.researchgate.net/profile/Eugene-Lutsenko</a:t>
            </a:r>
            <a:r>
              <a:rPr lang="ru-RU" sz="1100" dirty="0">
                <a:latin typeface="Consolas" pitchFamily="49" charset="0"/>
              </a:rPr>
              <a:t> </a:t>
            </a:r>
            <a:endParaRPr lang="en-US" sz="1100" dirty="0">
              <a:latin typeface="Consolas" pitchFamily="49" charset="0"/>
            </a:endParaRPr>
          </a:p>
          <a:p>
            <a:r>
              <a:rPr lang="ru-RU" sz="1100" dirty="0">
                <a:latin typeface="Consolas" pitchFamily="49" charset="0"/>
              </a:rPr>
              <a:t>3. Монографии по АСК-анализу: </a:t>
            </a:r>
            <a:r>
              <a:rPr lang="ru-RU" sz="1100" u="sng" dirty="0">
                <a:latin typeface="Consolas" pitchFamily="49" charset="0"/>
                <a:hlinkClick r:id="rId8"/>
              </a:rPr>
              <a:t>http://lc.kubagro.ru/aidos/_Aidos-X.htm#_Toc128746370</a:t>
            </a:r>
            <a:r>
              <a:rPr lang="ru-RU" sz="1100" dirty="0">
                <a:latin typeface="Consolas" pitchFamily="49" charset="0"/>
              </a:rPr>
              <a:t> </a:t>
            </a:r>
            <a:endParaRPr lang="en-US" sz="1100" dirty="0">
              <a:latin typeface="Consolas" pitchFamily="49" charset="0"/>
            </a:endParaRPr>
          </a:p>
          <a:p>
            <a:r>
              <a:rPr lang="ru-RU" sz="1100" dirty="0">
                <a:latin typeface="Consolas" pitchFamily="49" charset="0"/>
              </a:rPr>
              <a:t>4. Некоторые учебники и учебные пособия </a:t>
            </a:r>
            <a:r>
              <a:rPr lang="ru-RU" sz="1100" dirty="0" err="1">
                <a:latin typeface="Consolas" pitchFamily="49" charset="0"/>
              </a:rPr>
              <a:t>проф.Е.В.Луценко</a:t>
            </a:r>
            <a:r>
              <a:rPr lang="ru-RU" sz="1100" dirty="0">
                <a:latin typeface="Consolas" pitchFamily="49" charset="0"/>
              </a:rPr>
              <a:t>: </a:t>
            </a:r>
            <a:r>
              <a:rPr lang="ru-RU" sz="1100" u="sng" dirty="0">
                <a:latin typeface="Consolas" pitchFamily="49" charset="0"/>
                <a:hlinkClick r:id="rId9"/>
              </a:rPr>
              <a:t>http://lc.kubagro.ru/aidos/_Aidos-X.htm#_Toc128746372</a:t>
            </a:r>
            <a:r>
              <a:rPr lang="ru-RU" sz="1100" dirty="0">
                <a:latin typeface="Consolas" pitchFamily="49" charset="0"/>
              </a:rPr>
              <a:t>.</a:t>
            </a:r>
            <a:endParaRPr lang="en-US" sz="1100" dirty="0">
              <a:latin typeface="Consolas" pitchFamily="49" charset="0"/>
            </a:endParaRPr>
          </a:p>
          <a:p>
            <a:r>
              <a:rPr lang="ru-RU" sz="1100" dirty="0">
                <a:latin typeface="Consolas" pitchFamily="49" charset="0"/>
              </a:rPr>
              <a:t>5. Свидетельства Роспатента на систему «</a:t>
            </a:r>
            <a:r>
              <a:rPr lang="ru-RU" sz="1100" dirty="0" err="1">
                <a:latin typeface="Consolas" pitchFamily="49" charset="0"/>
              </a:rPr>
              <a:t>Эйдос</a:t>
            </a:r>
            <a:r>
              <a:rPr lang="ru-RU" sz="1100" dirty="0">
                <a:latin typeface="Consolas" pitchFamily="49" charset="0"/>
              </a:rPr>
              <a:t>» и ее подсистемы: </a:t>
            </a:r>
            <a:r>
              <a:rPr lang="ru-RU" sz="1100" u="sng" dirty="0">
                <a:latin typeface="Consolas" pitchFamily="49" charset="0"/>
                <a:hlinkClick r:id="rId10"/>
              </a:rPr>
              <a:t>http://lc.kubagro.ru/aidos/_Aidos-X.htm#_Toc128746371</a:t>
            </a:r>
            <a:r>
              <a:rPr lang="ru-RU" sz="1100" dirty="0">
                <a:latin typeface="Consolas" pitchFamily="49" charset="0"/>
              </a:rPr>
              <a:t>.</a:t>
            </a:r>
            <a:endParaRPr lang="en-US" sz="1100" dirty="0">
              <a:latin typeface="Consolas" pitchFamily="49" charset="0"/>
            </a:endParaRPr>
          </a:p>
          <a:p>
            <a:r>
              <a:rPr lang="ru-RU" sz="1100" dirty="0">
                <a:latin typeface="Consolas" pitchFamily="49" charset="0"/>
              </a:rPr>
              <a:t>6. Тематические подборки публикаций по применению АСК-анализа и системы «</a:t>
            </a:r>
            <a:r>
              <a:rPr lang="ru-RU" sz="1100" dirty="0" err="1">
                <a:latin typeface="Consolas" pitchFamily="49" charset="0"/>
              </a:rPr>
              <a:t>Эйдос</a:t>
            </a:r>
            <a:r>
              <a:rPr lang="ru-RU" sz="1100" dirty="0">
                <a:latin typeface="Consolas" pitchFamily="49" charset="0"/>
              </a:rPr>
              <a:t>» в различных предметных областях: </a:t>
            </a:r>
            <a:r>
              <a:rPr lang="ru-RU" sz="1100" u="sng" dirty="0">
                <a:latin typeface="Consolas" pitchFamily="49" charset="0"/>
                <a:hlinkClick r:id="rId11"/>
              </a:rPr>
              <a:t>http://lc.kubagro.ru/aidos/_Aidos-X.htm</a:t>
            </a:r>
            <a:endParaRPr lang="en-US" sz="1100" dirty="0">
              <a:latin typeface="Consolas" pitchFamily="49" charset="0"/>
            </a:endParaRPr>
          </a:p>
          <a:p>
            <a:r>
              <a:rPr lang="ru-RU" sz="1100" dirty="0">
                <a:latin typeface="Consolas" pitchFamily="49" charset="0"/>
              </a:rPr>
              <a:t>7. Работы по информационным мерам уровня системности (коэффициентам </a:t>
            </a:r>
            <a:r>
              <a:rPr lang="ru-RU" sz="1100" dirty="0" err="1">
                <a:latin typeface="Consolas" pitchFamily="49" charset="0"/>
              </a:rPr>
              <a:t>эмерджентности</a:t>
            </a:r>
            <a:r>
              <a:rPr lang="ru-RU" sz="1100" dirty="0">
                <a:latin typeface="Consolas" pitchFamily="49" charset="0"/>
              </a:rPr>
              <a:t>) и системному обобщению математики: </a:t>
            </a:r>
            <a:r>
              <a:rPr lang="ru-RU" sz="1100" u="sng" dirty="0">
                <a:latin typeface="Consolas" pitchFamily="49" charset="0"/>
                <a:hlinkClick r:id="rId12"/>
              </a:rPr>
              <a:t>http://lc.kubagro.ru/aidos/Work_on_emergence.htm</a:t>
            </a:r>
            <a:r>
              <a:rPr lang="ru-RU" sz="1100" dirty="0">
                <a:latin typeface="Consolas" pitchFamily="49" charset="0"/>
              </a:rPr>
              <a:t>  .</a:t>
            </a:r>
            <a:endParaRPr lang="en-US" sz="1100" dirty="0">
              <a:latin typeface="Consolas" pitchFamily="49" charset="0"/>
            </a:endParaRPr>
          </a:p>
          <a:p>
            <a:r>
              <a:rPr lang="ru-RU" sz="1100" dirty="0">
                <a:latin typeface="Consolas" pitchFamily="49" charset="0"/>
              </a:rPr>
              <a:t>8. Работы по АСК-анализу изображений: </a:t>
            </a:r>
            <a:r>
              <a:rPr lang="ru-RU" sz="1100" u="sng" dirty="0">
                <a:latin typeface="Consolas" pitchFamily="49" charset="0"/>
                <a:hlinkClick r:id="rId13"/>
              </a:rPr>
              <a:t>http://lc.kubagro.ru/aidos/Works_on_ASK-analysis_of_images.htm</a:t>
            </a:r>
            <a:r>
              <a:rPr lang="ru-RU" sz="1100" dirty="0">
                <a:latin typeface="Consolas" pitchFamily="49" charset="0"/>
              </a:rPr>
              <a:t> </a:t>
            </a:r>
            <a:endParaRPr lang="en-US" sz="1100" dirty="0">
              <a:latin typeface="Consolas" pitchFamily="49" charset="0"/>
            </a:endParaRPr>
          </a:p>
          <a:p>
            <a:r>
              <a:rPr lang="ru-RU" sz="1100" dirty="0">
                <a:latin typeface="Consolas" pitchFamily="49" charset="0"/>
              </a:rPr>
              <a:t>9. Работы по АСК-анализу текстов: </a:t>
            </a:r>
            <a:r>
              <a:rPr lang="ru-RU" sz="1100" u="sng" dirty="0">
                <a:latin typeface="Consolas" pitchFamily="49" charset="0"/>
                <a:hlinkClick r:id="rId14"/>
              </a:rPr>
              <a:t>http://lc.kubagro.ru/aidos/Works_on_ASK-analysis_of_texts.htm</a:t>
            </a:r>
            <a:r>
              <a:rPr lang="ru-RU" sz="1100" dirty="0">
                <a:latin typeface="Consolas" pitchFamily="49" charset="0"/>
              </a:rPr>
              <a:t> </a:t>
            </a:r>
            <a:endParaRPr lang="en-US" sz="1100" dirty="0">
              <a:latin typeface="Consolas" pitchFamily="49" charset="0"/>
            </a:endParaRPr>
          </a:p>
          <a:p>
            <a:r>
              <a:rPr lang="ru-RU" sz="1100" dirty="0">
                <a:latin typeface="Consolas" pitchFamily="49" charset="0"/>
              </a:rPr>
              <a:t>10. Работы по когнитивным функциям: </a:t>
            </a:r>
            <a:r>
              <a:rPr lang="ru-RU" sz="1100" u="sng" dirty="0">
                <a:latin typeface="Consolas" pitchFamily="49" charset="0"/>
                <a:hlinkClick r:id="rId15"/>
              </a:rPr>
              <a:t>http://lc.kubagro.ru/aidos/Works_on_cognitive_functions.htm</a:t>
            </a:r>
            <a:r>
              <a:rPr lang="ru-RU" sz="1100" dirty="0">
                <a:latin typeface="Consolas" pitchFamily="49" charset="0"/>
              </a:rPr>
              <a:t> </a:t>
            </a:r>
            <a:endParaRPr lang="en-US" sz="1100" dirty="0">
              <a:latin typeface="Consolas" pitchFamily="49" charset="0"/>
            </a:endParaRPr>
          </a:p>
          <a:p>
            <a:r>
              <a:rPr lang="ru-RU" sz="1100" dirty="0">
                <a:latin typeface="Consolas" pitchFamily="49" charset="0"/>
              </a:rPr>
              <a:t>11. Работы по выявлению, представлению и использованию знаний, логике и методологии научного познания: </a:t>
            </a:r>
            <a:r>
              <a:rPr lang="ru-RU" sz="1100" u="sng" dirty="0">
                <a:latin typeface="Consolas" pitchFamily="49" charset="0"/>
                <a:hlinkClick r:id="rId16"/>
              </a:rPr>
              <a:t>http://lc.kubagro.ru/aidos/Work_on_identification_presentation_and_use_of_knowledge.htm</a:t>
            </a:r>
            <a:r>
              <a:rPr lang="ru-RU" sz="1100" dirty="0">
                <a:latin typeface="Consolas" pitchFamily="49" charset="0"/>
              </a:rPr>
              <a:t> </a:t>
            </a:r>
            <a:endParaRPr lang="en-US" sz="1100" dirty="0">
              <a:latin typeface="Consolas" pitchFamily="49" charset="0"/>
            </a:endParaRPr>
          </a:p>
          <a:p>
            <a:r>
              <a:rPr lang="ru-RU" sz="1100" dirty="0">
                <a:latin typeface="Consolas" pitchFamily="49" charset="0"/>
              </a:rPr>
              <a:t>12. Работы по экологии, климатологии и изучению влияния космической среды на различные глобальные процессы на Земле: </a:t>
            </a:r>
            <a:r>
              <a:rPr lang="ru-RU" sz="1100" u="sng" dirty="0">
                <a:latin typeface="Consolas" pitchFamily="49" charset="0"/>
                <a:hlinkClick r:id="rId17"/>
              </a:rPr>
              <a:t>http://lc.kubagro.ru/aidos/Work_on_the_study_of_the_influence_of_the_space_environment_on_various_processes_on_Earth.htm</a:t>
            </a:r>
            <a:r>
              <a:rPr lang="ru-RU" sz="1100" dirty="0">
                <a:latin typeface="Consolas" pitchFamily="49" charset="0"/>
              </a:rPr>
              <a:t> </a:t>
            </a:r>
            <a:endParaRPr lang="en-US" sz="1100" dirty="0">
              <a:latin typeface="Consolas" pitchFamily="49" charset="0"/>
            </a:endParaRPr>
          </a:p>
          <a:p>
            <a:r>
              <a:rPr lang="ru-RU" sz="1100" dirty="0">
                <a:latin typeface="Consolas" pitchFamily="49" charset="0"/>
              </a:rPr>
              <a:t>13. Работы по современным информационно-коммуникационным технологиям в научно-исследовательской деятельности и образовании: </a:t>
            </a:r>
            <a:r>
              <a:rPr lang="ru-RU" sz="1100" u="sng" dirty="0">
                <a:latin typeface="Consolas" pitchFamily="49" charset="0"/>
                <a:hlinkClick r:id="rId18"/>
              </a:rPr>
              <a:t>http://lc.kubagro.ru/aidos/Information_and_communication_technologies_in_research_activities_and_education.htm</a:t>
            </a:r>
            <a:r>
              <a:rPr lang="ru-RU" sz="1100" dirty="0">
                <a:latin typeface="Consolas" pitchFamily="49" charset="0"/>
              </a:rPr>
              <a:t> </a:t>
            </a:r>
            <a:endParaRPr lang="en-US" sz="1100" dirty="0">
              <a:latin typeface="Consolas" pitchFamily="49" charset="0"/>
            </a:endParaRPr>
          </a:p>
          <a:p>
            <a:r>
              <a:rPr lang="ru-RU" sz="1100" dirty="0">
                <a:latin typeface="Consolas" pitchFamily="49" charset="0"/>
              </a:rPr>
              <a:t>14. Работы по виртуальной реальности: </a:t>
            </a:r>
            <a:r>
              <a:rPr lang="ru-RU" sz="1100" u="sng" dirty="0">
                <a:latin typeface="Consolas" pitchFamily="49" charset="0"/>
                <a:hlinkClick r:id="rId19"/>
              </a:rPr>
              <a:t>http://lc.kubagro.ru/aidos/Virtual_reality_publications.htm</a:t>
            </a:r>
            <a:r>
              <a:rPr lang="ru-RU" sz="1100" dirty="0">
                <a:latin typeface="Consolas" pitchFamily="49" charset="0"/>
              </a:rPr>
              <a:t> </a:t>
            </a:r>
            <a:endParaRPr lang="en-US" sz="1100" dirty="0">
              <a:latin typeface="Consolas" pitchFamily="49" charset="0"/>
            </a:endParaRPr>
          </a:p>
          <a:p>
            <a:r>
              <a:rPr lang="ru-RU" sz="1100" dirty="0">
                <a:latin typeface="Consolas" pitchFamily="49" charset="0"/>
              </a:rPr>
              <a:t>15. Работы по когнитивной ветеринарии: </a:t>
            </a:r>
            <a:r>
              <a:rPr lang="ru-RU" sz="1100" u="sng" dirty="0">
                <a:latin typeface="Consolas" pitchFamily="49" charset="0"/>
                <a:hlinkClick r:id="rId20"/>
              </a:rPr>
              <a:t>http://lc.kubagro.ru/aidos/Publications_on_cognitive_veterinary_medicine.htm</a:t>
            </a:r>
            <a:r>
              <a:rPr lang="ru-RU" sz="1100" dirty="0">
                <a:latin typeface="Consolas" pitchFamily="49" charset="0"/>
              </a:rPr>
              <a:t> </a:t>
            </a:r>
            <a:endParaRPr lang="en-US" sz="1100" dirty="0">
              <a:latin typeface="Consolas" pitchFamily="49" charset="0"/>
            </a:endParaRPr>
          </a:p>
          <a:p>
            <a:r>
              <a:rPr lang="ru-RU" sz="1100" dirty="0">
                <a:latin typeface="Consolas" pitchFamily="49" charset="0"/>
              </a:rPr>
              <a:t>16. Работы по когнитивной агрономии и когнитивной ампелографии: </a:t>
            </a:r>
            <a:r>
              <a:rPr lang="ru-RU" sz="1100" u="sng" dirty="0">
                <a:latin typeface="Consolas" pitchFamily="49" charset="0"/>
                <a:hlinkClick r:id="rId21"/>
              </a:rPr>
              <a:t>http://lc.kubagro.ru/aidos/Works_on_cognitive_agronomy.htm</a:t>
            </a:r>
            <a:r>
              <a:rPr lang="ru-RU" sz="1100" dirty="0">
                <a:latin typeface="Consolas" pitchFamily="49" charset="0"/>
              </a:rPr>
              <a:t> </a:t>
            </a:r>
            <a:endParaRPr lang="en-US" sz="1100" dirty="0">
              <a:latin typeface="Consolas" pitchFamily="49" charset="0"/>
            </a:endParaRPr>
          </a:p>
          <a:p>
            <a:r>
              <a:rPr lang="ru-RU" sz="1100" dirty="0">
                <a:latin typeface="Consolas" pitchFamily="49" charset="0"/>
              </a:rPr>
              <a:t>17. Работы по тематике, связанной с АПК: </a:t>
            </a:r>
            <a:r>
              <a:rPr lang="ru-RU" sz="1100" u="sng" dirty="0">
                <a:latin typeface="Consolas" pitchFamily="49" charset="0"/>
                <a:hlinkClick r:id="rId22"/>
              </a:rPr>
              <a:t>http://lc.kubagro.ru/aidos/Work_with_agricultural.htm</a:t>
            </a:r>
            <a:r>
              <a:rPr lang="ru-RU" sz="1100" dirty="0">
                <a:latin typeface="Consolas" pitchFamily="49" charset="0"/>
              </a:rPr>
              <a:t> </a:t>
            </a:r>
            <a:endParaRPr lang="en-US" sz="1100" dirty="0">
              <a:latin typeface="Consolas" pitchFamily="49" charset="0"/>
            </a:endParaRPr>
          </a:p>
          <a:p>
            <a:r>
              <a:rPr lang="ru-RU" sz="1100" dirty="0">
                <a:latin typeface="Consolas" pitchFamily="49" charset="0"/>
              </a:rPr>
              <a:t>18. Работы по </a:t>
            </a:r>
            <a:r>
              <a:rPr lang="ru-RU" sz="1100" dirty="0" err="1">
                <a:latin typeface="Consolas" pitchFamily="49" charset="0"/>
              </a:rPr>
              <a:t>наукометрии</a:t>
            </a:r>
            <a:r>
              <a:rPr lang="ru-RU" sz="1100" dirty="0">
                <a:latin typeface="Consolas" pitchFamily="49" charset="0"/>
              </a:rPr>
              <a:t>: </a:t>
            </a:r>
            <a:r>
              <a:rPr lang="ru-RU" sz="1100" u="sng" dirty="0">
                <a:latin typeface="Consolas" pitchFamily="49" charset="0"/>
                <a:hlinkClick r:id="rId23"/>
              </a:rPr>
              <a:t>http://lc.kubagro.ru/aidos/Works_on_scientometrics.htm</a:t>
            </a:r>
            <a:r>
              <a:rPr lang="ru-RU" sz="1100" dirty="0">
                <a:latin typeface="Consolas" pitchFamily="49" charset="0"/>
              </a:rPr>
              <a:t> </a:t>
            </a:r>
            <a:endParaRPr lang="en-US" sz="1100" dirty="0">
              <a:latin typeface="Consolas" pitchFamily="49" charset="0"/>
            </a:endParaRPr>
          </a:p>
          <a:p>
            <a:r>
              <a:rPr lang="ru-RU" sz="1100" dirty="0">
                <a:latin typeface="Consolas" pitchFamily="49" charset="0"/>
              </a:rPr>
              <a:t>19. Работы о высших формах сознания, перспективах человека, технологии и общества: </a:t>
            </a:r>
            <a:r>
              <a:rPr lang="ru-RU" sz="1100" u="sng" dirty="0">
                <a:latin typeface="Consolas" pitchFamily="49" charset="0"/>
                <a:hlinkClick r:id="rId24"/>
              </a:rPr>
              <a:t>http://lc.kubagro.ru/aidos/Works_on_higher_forms_of_consciousness.htm</a:t>
            </a:r>
            <a:r>
              <a:rPr lang="ru-RU" sz="1100" dirty="0">
                <a:latin typeface="Consolas" pitchFamily="49" charset="0"/>
              </a:rPr>
              <a:t> </a:t>
            </a:r>
            <a:endParaRPr lang="en-US" sz="1100" dirty="0">
              <a:latin typeface="Consolas" pitchFamily="49" charset="0"/>
            </a:endParaRPr>
          </a:p>
          <a:p>
            <a:r>
              <a:rPr lang="ru-RU" sz="1100" dirty="0">
                <a:latin typeface="Consolas" pitchFamily="49" charset="0"/>
              </a:rPr>
              <a:t>20. Работы по разработке и применению </a:t>
            </a:r>
            <a:r>
              <a:rPr lang="ru-RU" sz="1100" dirty="0" err="1">
                <a:latin typeface="Consolas" pitchFamily="49" charset="0"/>
              </a:rPr>
              <a:t>профессиограмм</a:t>
            </a:r>
            <a:r>
              <a:rPr lang="ru-RU" sz="1100" dirty="0">
                <a:latin typeface="Consolas" pitchFamily="49" charset="0"/>
              </a:rPr>
              <a:t> и тестов (психологических, </a:t>
            </a:r>
            <a:r>
              <a:rPr lang="ru-RU" sz="1100" dirty="0" err="1">
                <a:latin typeface="Consolas" pitchFamily="49" charset="0"/>
              </a:rPr>
              <a:t>профориентационных</a:t>
            </a:r>
            <a:r>
              <a:rPr lang="ru-RU" sz="1100" dirty="0">
                <a:latin typeface="Consolas" pitchFamily="49" charset="0"/>
              </a:rPr>
              <a:t>, медицинских и ветеринарных): </a:t>
            </a:r>
            <a:r>
              <a:rPr lang="ru-RU" sz="1100" u="sng" dirty="0">
                <a:latin typeface="Consolas" pitchFamily="49" charset="0"/>
                <a:hlinkClick r:id="rId25"/>
              </a:rPr>
              <a:t>http://lc.kubagro.ru/aidos/Work_on_the_development_and_application_tests.htm</a:t>
            </a:r>
            <a:r>
              <a:rPr lang="ru-RU" sz="1100" dirty="0">
                <a:latin typeface="Consolas" pitchFamily="49" charset="0"/>
              </a:rPr>
              <a:t> </a:t>
            </a:r>
            <a:endParaRPr lang="en-US" sz="1100" dirty="0">
              <a:latin typeface="Consolas" pitchFamily="49" charset="0"/>
            </a:endParaRPr>
          </a:p>
          <a:p>
            <a:r>
              <a:rPr lang="ru-RU" sz="1100" dirty="0">
                <a:latin typeface="Consolas" pitchFamily="49" charset="0"/>
              </a:rPr>
              <a:t>21. Работы по сценарному автоматизированному системно-когнитивному анализу (сценарный АСК-анализ): </a:t>
            </a:r>
            <a:r>
              <a:rPr lang="ru-RU" sz="1100" u="sng" dirty="0">
                <a:latin typeface="Consolas" pitchFamily="49" charset="0"/>
                <a:hlinkClick r:id="rId26"/>
              </a:rPr>
              <a:t>http://lc.kubagro.ru/aidos/Works_on_Scenario_ASC-analysis.htm</a:t>
            </a:r>
            <a:r>
              <a:rPr lang="ru-RU" sz="1100" dirty="0">
                <a:latin typeface="Consolas" pitchFamily="49" charset="0"/>
              </a:rPr>
              <a:t> </a:t>
            </a:r>
            <a:endParaRPr lang="en-US" sz="1100" dirty="0">
              <a:latin typeface="Consolas" pitchFamily="49" charset="0"/>
            </a:endParaRPr>
          </a:p>
          <a:p>
            <a:r>
              <a:rPr lang="ru-RU" sz="1100" dirty="0">
                <a:latin typeface="Consolas" pitchFamily="49" charset="0"/>
              </a:rPr>
              <a:t>22.</a:t>
            </a:r>
            <a:r>
              <a:rPr lang="en-US" sz="1100" dirty="0">
                <a:latin typeface="Consolas" pitchFamily="49" charset="0"/>
              </a:rPr>
              <a:t> MVP</a:t>
            </a:r>
            <a:r>
              <a:rPr lang="ru-RU" sz="1100" dirty="0">
                <a:latin typeface="Consolas" pitchFamily="49" charset="0"/>
              </a:rPr>
              <a:t>-проект «</a:t>
            </a:r>
            <a:r>
              <a:rPr lang="ru-RU" sz="1100" i="1" dirty="0">
                <a:latin typeface="Consolas" pitchFamily="49" charset="0"/>
              </a:rPr>
              <a:t>Внедрение технологий АСК-анализа и системы «</a:t>
            </a:r>
            <a:r>
              <a:rPr lang="ru-RU" sz="1100" i="1" dirty="0" err="1">
                <a:latin typeface="Consolas" pitchFamily="49" charset="0"/>
              </a:rPr>
              <a:t>Эйдос</a:t>
            </a:r>
            <a:r>
              <a:rPr lang="ru-RU" sz="1100" i="1" dirty="0">
                <a:latin typeface="Consolas" pitchFamily="49" charset="0"/>
              </a:rPr>
              <a:t>» для решения задач АПК</a:t>
            </a:r>
            <a:r>
              <a:rPr lang="ru-RU" sz="1100" dirty="0">
                <a:latin typeface="Consolas" pitchFamily="49" charset="0"/>
              </a:rPr>
              <a:t>»: </a:t>
            </a:r>
            <a:r>
              <a:rPr lang="en-US" sz="1100" u="sng" dirty="0">
                <a:latin typeface="Consolas" pitchFamily="49" charset="0"/>
                <a:hlinkClick r:id="rId27"/>
              </a:rPr>
              <a:t>http</a:t>
            </a:r>
            <a:r>
              <a:rPr lang="ru-RU" sz="1100" u="sng" dirty="0">
                <a:latin typeface="Consolas" pitchFamily="49" charset="0"/>
                <a:hlinkClick r:id="rId27"/>
              </a:rPr>
              <a:t>://</a:t>
            </a:r>
            <a:r>
              <a:rPr lang="en-US" sz="1100" u="sng" dirty="0" err="1">
                <a:latin typeface="Consolas" pitchFamily="49" charset="0"/>
                <a:hlinkClick r:id="rId27"/>
              </a:rPr>
              <a:t>lc</a:t>
            </a:r>
            <a:r>
              <a:rPr lang="ru-RU" sz="1100" u="sng" dirty="0">
                <a:latin typeface="Consolas" pitchFamily="49" charset="0"/>
                <a:hlinkClick r:id="rId27"/>
              </a:rPr>
              <a:t>.</a:t>
            </a:r>
            <a:r>
              <a:rPr lang="en-US" sz="1100" u="sng" dirty="0" err="1">
                <a:latin typeface="Consolas" pitchFamily="49" charset="0"/>
                <a:hlinkClick r:id="rId27"/>
              </a:rPr>
              <a:t>kubagro</a:t>
            </a:r>
            <a:r>
              <a:rPr lang="ru-RU" sz="1100" u="sng" dirty="0">
                <a:latin typeface="Consolas" pitchFamily="49" charset="0"/>
                <a:hlinkClick r:id="rId27"/>
              </a:rPr>
              <a:t>.</a:t>
            </a:r>
            <a:r>
              <a:rPr lang="en-US" sz="1100" u="sng" dirty="0" err="1">
                <a:latin typeface="Consolas" pitchFamily="49" charset="0"/>
                <a:hlinkClick r:id="rId27"/>
              </a:rPr>
              <a:t>ru</a:t>
            </a:r>
            <a:r>
              <a:rPr lang="ru-RU" sz="1100" u="sng" dirty="0">
                <a:latin typeface="Consolas" pitchFamily="49" charset="0"/>
                <a:hlinkClick r:id="rId27"/>
              </a:rPr>
              <a:t>/</a:t>
            </a:r>
            <a:r>
              <a:rPr lang="en-US" sz="1100" u="sng" dirty="0" err="1">
                <a:latin typeface="Consolas" pitchFamily="49" charset="0"/>
                <a:hlinkClick r:id="rId27"/>
              </a:rPr>
              <a:t>aidos</a:t>
            </a:r>
            <a:r>
              <a:rPr lang="ru-RU" sz="1100" u="sng" dirty="0">
                <a:latin typeface="Consolas" pitchFamily="49" charset="0"/>
                <a:hlinkClick r:id="rId27"/>
              </a:rPr>
              <a:t>/</a:t>
            </a:r>
            <a:r>
              <a:rPr lang="en-US" sz="1100" u="sng" dirty="0">
                <a:latin typeface="Consolas" pitchFamily="49" charset="0"/>
                <a:hlinkClick r:id="rId27"/>
              </a:rPr>
              <a:t>MVP</a:t>
            </a:r>
            <a:r>
              <a:rPr lang="ru-RU" sz="1100" u="sng" dirty="0">
                <a:latin typeface="Consolas" pitchFamily="49" charset="0"/>
                <a:hlinkClick r:id="rId27"/>
              </a:rPr>
              <a:t>-</a:t>
            </a:r>
            <a:r>
              <a:rPr lang="en-US" sz="1100" u="sng" dirty="0">
                <a:latin typeface="Consolas" pitchFamily="49" charset="0"/>
                <a:hlinkClick r:id="rId27"/>
              </a:rPr>
              <a:t>projects</a:t>
            </a:r>
            <a:r>
              <a:rPr lang="ru-RU" sz="1100" u="sng" dirty="0">
                <a:latin typeface="Consolas" pitchFamily="49" charset="0"/>
                <a:hlinkClick r:id="rId27"/>
              </a:rPr>
              <a:t>.</a:t>
            </a:r>
            <a:r>
              <a:rPr lang="en-US" sz="1100" u="sng" dirty="0" err="1" smtClean="0">
                <a:latin typeface="Consolas" pitchFamily="49" charset="0"/>
                <a:hlinkClick r:id="rId27"/>
              </a:rPr>
              <a:t>htm</a:t>
            </a:r>
            <a:endParaRPr lang="ru-RU" sz="1100" u="sng" dirty="0" smtClean="0">
              <a:latin typeface="Consolas" pitchFamily="49" charset="0"/>
            </a:endParaRPr>
          </a:p>
          <a:p>
            <a:pPr marL="228600" indent="-228600">
              <a:buAutoNum type="arabicPeriod" startAt="23"/>
            </a:pPr>
            <a:r>
              <a:rPr lang="ru-RU" sz="1100" dirty="0" smtClean="0">
                <a:latin typeface="Consolas" pitchFamily="49" charset="0"/>
              </a:rPr>
              <a:t>Кратко об АСК-анализе и системе «</a:t>
            </a:r>
            <a:r>
              <a:rPr lang="ru-RU" sz="1100" dirty="0" err="1" smtClean="0">
                <a:latin typeface="Consolas" pitchFamily="49" charset="0"/>
              </a:rPr>
              <a:t>Эйдос</a:t>
            </a:r>
            <a:r>
              <a:rPr lang="ru-RU" sz="1100" dirty="0" smtClean="0">
                <a:latin typeface="Consolas" pitchFamily="49" charset="0"/>
              </a:rPr>
              <a:t>»: </a:t>
            </a:r>
            <a:r>
              <a:rPr lang="en-US" sz="1100" dirty="0">
                <a:latin typeface="Consolas" pitchFamily="49" charset="0"/>
                <a:hlinkClick r:id="rId28"/>
              </a:rPr>
              <a:t>http://</a:t>
            </a:r>
            <a:r>
              <a:rPr lang="en-US" sz="1100" dirty="0" smtClean="0">
                <a:latin typeface="Consolas" pitchFamily="49" charset="0"/>
                <a:hlinkClick r:id="rId28"/>
              </a:rPr>
              <a:t>lc.kubagro.ru/aidos/Presentation_Aidos-online.pdf</a:t>
            </a:r>
            <a:r>
              <a:rPr lang="en-US" sz="1100" dirty="0" smtClean="0">
                <a:latin typeface="Consolas" pitchFamily="49" charset="0"/>
              </a:rPr>
              <a:t> </a:t>
            </a:r>
          </a:p>
          <a:p>
            <a:pPr marL="228600" indent="-228600">
              <a:buAutoNum type="arabicPeriod" startAt="23"/>
            </a:pPr>
            <a:r>
              <a:rPr lang="ru-RU" sz="1100" dirty="0">
                <a:latin typeface="Consolas" pitchFamily="49" charset="0"/>
              </a:rPr>
              <a:t>Ссылки на видео-занятия и </a:t>
            </a:r>
            <a:r>
              <a:rPr lang="ru-RU" sz="1100" dirty="0" err="1" smtClean="0">
                <a:latin typeface="Consolas" pitchFamily="49" charset="0"/>
              </a:rPr>
              <a:t>проф.Е.В.Луценко</a:t>
            </a:r>
            <a:r>
              <a:rPr lang="en-US" sz="1100" dirty="0" smtClean="0">
                <a:latin typeface="Consolas" pitchFamily="49" charset="0"/>
              </a:rPr>
              <a:t> </a:t>
            </a:r>
            <a:r>
              <a:rPr lang="ru-RU" sz="1100" dirty="0" smtClean="0">
                <a:latin typeface="Consolas" pitchFamily="49" charset="0"/>
              </a:rPr>
              <a:t>в </a:t>
            </a:r>
            <a:r>
              <a:rPr lang="ru-RU" sz="1100" dirty="0">
                <a:latin typeface="Consolas" pitchFamily="49" charset="0"/>
              </a:rPr>
              <a:t>Пермском национальном университете: </a:t>
            </a:r>
            <a:r>
              <a:rPr lang="ru-RU" sz="1100" dirty="0">
                <a:latin typeface="Consolas" pitchFamily="49" charset="0"/>
                <a:hlinkClick r:id="rId29"/>
              </a:rPr>
              <a:t>https://</a:t>
            </a:r>
            <a:r>
              <a:rPr lang="ru-RU" sz="1100" dirty="0" smtClean="0">
                <a:latin typeface="Consolas" pitchFamily="49" charset="0"/>
                <a:hlinkClick r:id="rId29"/>
              </a:rPr>
              <a:t>bigbluebutton.pstu.ru/b/w3y-2ir-ukd-bqn</a:t>
            </a:r>
            <a:r>
              <a:rPr lang="en-US" sz="1100" dirty="0" smtClean="0">
                <a:latin typeface="Consolas" pitchFamily="49" charset="0"/>
              </a:rPr>
              <a:t> </a:t>
            </a:r>
            <a:r>
              <a:rPr lang="ru-RU" sz="1100" dirty="0" smtClean="0">
                <a:latin typeface="Consolas" pitchFamily="49" charset="0"/>
              </a:rPr>
              <a:t>(</a:t>
            </a:r>
            <a:r>
              <a:rPr lang="ru-RU" sz="1100" dirty="0">
                <a:latin typeface="Consolas" pitchFamily="49" charset="0"/>
              </a:rPr>
              <a:t>2021), </a:t>
            </a:r>
            <a:r>
              <a:rPr lang="ru-RU" sz="1100" dirty="0">
                <a:latin typeface="Consolas" pitchFamily="49" charset="0"/>
                <a:hlinkClick r:id="rId30"/>
              </a:rPr>
              <a:t>https://</a:t>
            </a:r>
            <a:r>
              <a:rPr lang="ru-RU" sz="1100" dirty="0" smtClean="0">
                <a:latin typeface="Consolas" pitchFamily="49" charset="0"/>
                <a:hlinkClick r:id="rId30"/>
              </a:rPr>
              <a:t>bigbluebutton.pstu.ru/b/3kc-n8a-gon-tjz</a:t>
            </a:r>
            <a:r>
              <a:rPr lang="en-US" sz="1100" dirty="0" smtClean="0">
                <a:latin typeface="Consolas" pitchFamily="49" charset="0"/>
              </a:rPr>
              <a:t> </a:t>
            </a:r>
            <a:r>
              <a:rPr lang="ru-RU" sz="1100" dirty="0" smtClean="0">
                <a:latin typeface="Consolas" pitchFamily="49" charset="0"/>
              </a:rPr>
              <a:t>(</a:t>
            </a:r>
            <a:r>
              <a:rPr lang="ru-RU" sz="1100" dirty="0">
                <a:latin typeface="Consolas" pitchFamily="49" charset="0"/>
              </a:rPr>
              <a:t>2022</a:t>
            </a:r>
            <a:r>
              <a:rPr lang="ru-RU" sz="1100" dirty="0" smtClean="0">
                <a:latin typeface="Consolas" pitchFamily="49" charset="0"/>
              </a:rPr>
              <a:t>), в </a:t>
            </a:r>
            <a:r>
              <a:rPr lang="ru-RU" sz="1100" dirty="0">
                <a:latin typeface="Consolas" pitchFamily="49" charset="0"/>
              </a:rPr>
              <a:t>Кубанском государственном университете и Кубанском государственном аграрном университете: </a:t>
            </a:r>
            <a:r>
              <a:rPr lang="ru-RU" sz="1100" dirty="0">
                <a:latin typeface="Consolas" pitchFamily="49" charset="0"/>
                <a:hlinkClick r:id="rId31"/>
              </a:rPr>
              <a:t>https://</a:t>
            </a:r>
            <a:r>
              <a:rPr lang="ru-RU" sz="1100" dirty="0" smtClean="0">
                <a:latin typeface="Consolas" pitchFamily="49" charset="0"/>
                <a:hlinkClick r:id="rId31"/>
              </a:rPr>
              <a:t>disk.yandex.ru/d/knISAD5qzV83Ng?w=1</a:t>
            </a:r>
            <a:endParaRPr lang="en-US" sz="1100" dirty="0">
              <a:latin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1093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убГАУ Кубанский государственный аграрный университет 2020">
            <a:extLst>
              <a:ext uri="{FF2B5EF4-FFF2-40B4-BE49-F238E27FC236}">
                <a16:creationId xmlns="" xmlns:a16="http://schemas.microsoft.com/office/drawing/2014/main" id="{27D04825-F0A2-4EA4-9DF3-AFAD4B9A9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25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DC5957C-9706-4C4E-883F-CF6E1E3BB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CE47BE15-3381-4047-9168-2B23F863B913}"/>
              </a:ext>
            </a:extLst>
          </p:cNvPr>
          <p:cNvGrpSpPr/>
          <p:nvPr/>
        </p:nvGrpSpPr>
        <p:grpSpPr>
          <a:xfrm>
            <a:off x="147638" y="145256"/>
            <a:ext cx="814387" cy="461963"/>
            <a:chOff x="147638" y="145256"/>
            <a:chExt cx="814387" cy="461963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20A3E34E-A3BF-445A-9A40-FF6C39D5916C}"/>
                </a:ext>
              </a:extLst>
            </p:cNvPr>
            <p:cNvSpPr/>
            <p:nvPr/>
          </p:nvSpPr>
          <p:spPr>
            <a:xfrm>
              <a:off x="147638" y="145256"/>
              <a:ext cx="814387" cy="461963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73A4BD97-1C23-4E6E-805C-B48FB4014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490" y="202829"/>
              <a:ext cx="594576" cy="32277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589963" y="6581528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2200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DE89781-7062-46D7-A3B8-864C4D8C9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13" y="3755556"/>
            <a:ext cx="8948795" cy="1751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CBB239D-2200-4BF7-9203-CADA0F6959E1}"/>
              </a:ext>
            </a:extLst>
          </p:cNvPr>
          <p:cNvSpPr txBox="1"/>
          <p:nvPr/>
        </p:nvSpPr>
        <p:spPr>
          <a:xfrm>
            <a:off x="1175694" y="6363737"/>
            <a:ext cx="1490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4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B94DBE0-C420-4E81-90C1-9BF7E2995CCD}"/>
              </a:ext>
            </a:extLst>
          </p:cNvPr>
          <p:cNvSpPr txBox="1"/>
          <p:nvPr/>
        </p:nvSpPr>
        <p:spPr>
          <a:xfrm>
            <a:off x="2138790" y="833693"/>
            <a:ext cx="6428520" cy="3693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18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Луценко Евгений Вениаминович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6BE2CC7-C697-4112-943B-4EF5A1883DDE}"/>
              </a:ext>
            </a:extLst>
          </p:cNvPr>
          <p:cNvSpPr txBox="1"/>
          <p:nvPr/>
        </p:nvSpPr>
        <p:spPr>
          <a:xfrm>
            <a:off x="2318752" y="1974091"/>
            <a:ext cx="4327577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18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</a:t>
            </a:r>
            <a:r>
              <a:rPr lang="ru-RU" sz="1600" b="1" dirty="0" smtClean="0">
                <a:solidFill>
                  <a:srgbClr val="218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smtClean="0">
                <a:solidFill>
                  <a:srgbClr val="218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905</a:t>
            </a:r>
            <a:r>
              <a:rPr lang="ru-RU" sz="1600" b="1" dirty="0" smtClean="0">
                <a:solidFill>
                  <a:srgbClr val="218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b="1" dirty="0" smtClean="0">
                <a:solidFill>
                  <a:srgbClr val="218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408</a:t>
            </a:r>
            <a:r>
              <a:rPr lang="ru-RU" sz="1600" b="1" dirty="0" smtClean="0">
                <a:solidFill>
                  <a:srgbClr val="218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b="1" dirty="0" smtClean="0">
                <a:solidFill>
                  <a:srgbClr val="218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ru-RU" sz="1600" b="1" dirty="0" smtClean="0">
                <a:solidFill>
                  <a:srgbClr val="218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b="1" dirty="0" smtClean="0">
                <a:solidFill>
                  <a:srgbClr val="218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b="1" dirty="0" smtClean="0">
                <a:solidFill>
                  <a:srgbClr val="218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600" b="1" dirty="0">
              <a:solidFill>
                <a:srgbClr val="218A3D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5319B3A-0BD9-4C28-9427-72489BC6F62D}"/>
              </a:ext>
            </a:extLst>
          </p:cNvPr>
          <p:cNvSpPr txBox="1"/>
          <p:nvPr/>
        </p:nvSpPr>
        <p:spPr>
          <a:xfrm>
            <a:off x="2318751" y="2321704"/>
            <a:ext cx="69300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218A3D"/>
                </a:solidFill>
                <a:hlinkClick r:id="rId3"/>
              </a:rPr>
              <a:t>prof.lutsenko@gmail.com</a:t>
            </a:r>
            <a:endParaRPr lang="en-US" sz="1600" b="1" dirty="0" smtClean="0">
              <a:solidFill>
                <a:srgbClr val="218A3D"/>
              </a:solidFill>
            </a:endParaRPr>
          </a:p>
          <a:p>
            <a:r>
              <a:rPr lang="en-US" sz="1600" b="1" dirty="0">
                <a:solidFill>
                  <a:srgbClr val="218A3D"/>
                </a:solidFill>
                <a:hlinkClick r:id="rId4"/>
              </a:rPr>
              <a:t>http://lc.kubagro.ru</a:t>
            </a:r>
            <a:r>
              <a:rPr lang="en-US" sz="1600" b="1" dirty="0" smtClean="0">
                <a:solidFill>
                  <a:srgbClr val="218A3D"/>
                </a:solidFill>
                <a:hlinkClick r:id="rId4"/>
              </a:rPr>
              <a:t>/</a:t>
            </a:r>
            <a:r>
              <a:rPr lang="en-US" sz="1600" b="1" dirty="0" smtClean="0">
                <a:solidFill>
                  <a:srgbClr val="218A3D"/>
                </a:solidFill>
              </a:rPr>
              <a:t> </a:t>
            </a:r>
            <a:endParaRPr lang="en-US" sz="1600" b="1" dirty="0" smtClean="0">
              <a:solidFill>
                <a:srgbClr val="218A3D"/>
              </a:solidFill>
            </a:endParaRPr>
          </a:p>
          <a:p>
            <a:r>
              <a:rPr lang="ru-RU" sz="1600" b="1" dirty="0" smtClean="0">
                <a:solidFill>
                  <a:srgbClr val="218A3D"/>
                </a:solidFill>
              </a:rPr>
              <a:t>Эта презентация онлайн: </a:t>
            </a:r>
            <a:r>
              <a:rPr lang="en-US" sz="1600" b="1" dirty="0">
                <a:solidFill>
                  <a:srgbClr val="218A3D"/>
                </a:solidFill>
                <a:hlinkClick r:id="rId5"/>
              </a:rPr>
              <a:t>http://</a:t>
            </a:r>
            <a:r>
              <a:rPr lang="en-US" sz="1600" b="1" dirty="0" smtClean="0">
                <a:solidFill>
                  <a:srgbClr val="218A3D"/>
                </a:solidFill>
                <a:hlinkClick r:id="rId5"/>
              </a:rPr>
              <a:t>lc.kubagro.ru/Presentation_LutsenkoEV.pdf</a:t>
            </a:r>
            <a:r>
              <a:rPr lang="ru-RU" sz="1600" b="1" dirty="0" smtClean="0">
                <a:solidFill>
                  <a:srgbClr val="218A3D"/>
                </a:solidFill>
              </a:rPr>
              <a:t> </a:t>
            </a:r>
            <a:endParaRPr lang="ru-RU" sz="1600" b="1" dirty="0">
              <a:solidFill>
                <a:srgbClr val="218A3D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606C474-50EE-461B-AAD3-9ACA155690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tretch/>
        </p:blipFill>
        <p:spPr>
          <a:xfrm rot="10800000">
            <a:off x="5353050" y="3174596"/>
            <a:ext cx="6838950" cy="36834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68C556B-95A5-4F6F-B60C-400E5B87F2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13" y="4409718"/>
            <a:ext cx="2594909" cy="14086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4C6AEEA-49C9-4908-BCCB-D884A8114925}"/>
              </a:ext>
            </a:extLst>
          </p:cNvPr>
          <p:cNvSpPr txBox="1"/>
          <p:nvPr/>
        </p:nvSpPr>
        <p:spPr>
          <a:xfrm>
            <a:off x="2318755" y="1313647"/>
            <a:ext cx="3794177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Профессор, доктор экономических наук,</a:t>
            </a:r>
          </a:p>
          <a:p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кандидат технических наук, профессор</a:t>
            </a:r>
          </a:p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афедры компьютерных технологий и систем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87" y="884136"/>
            <a:ext cx="1366836" cy="172995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289646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487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389032" y="655022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519405" y="302126"/>
            <a:ext cx="10669545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Главное, что делает система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 - это преобразование исходных данных </a:t>
            </a:r>
            <a:br>
              <a:rPr lang="ru-RU" sz="2400" b="1" dirty="0" smtClean="0">
                <a:cs typeface="Arial" pitchFamily="34" charset="0"/>
              </a:rPr>
            </a:br>
            <a:r>
              <a:rPr lang="ru-RU" sz="2400" b="1" dirty="0" smtClean="0">
                <a:cs typeface="Arial" pitchFamily="34" charset="0"/>
              </a:rPr>
              <a:t>в информацию, а ее в знания и решение на основе этих знаний ряда задач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411" y="1477364"/>
            <a:ext cx="4320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509" y="1181809"/>
            <a:ext cx="4269343" cy="523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334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389032" y="655022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2281126" y="302126"/>
            <a:ext cx="910768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Типовые задачи и подзадачи, решаемые системой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25793" y="670088"/>
            <a:ext cx="10018350" cy="589392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1300" dirty="0"/>
              <a:t>1.</a:t>
            </a:r>
            <a:r>
              <a:rPr lang="en-US" sz="1300" dirty="0"/>
              <a:t> </a:t>
            </a:r>
            <a:r>
              <a:rPr lang="ru-RU" sz="1300" b="1" dirty="0"/>
              <a:t>Задача-1.</a:t>
            </a:r>
            <a:r>
              <a:rPr lang="ru-RU" sz="1300" dirty="0"/>
              <a:t> </a:t>
            </a:r>
            <a:r>
              <a:rPr lang="ru-RU" sz="1300" dirty="0" err="1" smtClean="0"/>
              <a:t>Когнитивно</a:t>
            </a:r>
            <a:r>
              <a:rPr lang="ru-RU" sz="1300" dirty="0" smtClean="0"/>
              <a:t>-целевая </a:t>
            </a:r>
            <a:r>
              <a:rPr lang="ru-RU" sz="1300" dirty="0"/>
              <a:t>структуризация предметной области. </a:t>
            </a:r>
            <a:endParaRPr lang="en-US" sz="1300" dirty="0"/>
          </a:p>
          <a:p>
            <a:r>
              <a:rPr lang="ru-RU" sz="1300" dirty="0"/>
              <a:t>2. </a:t>
            </a:r>
            <a:r>
              <a:rPr lang="ru-RU" sz="1300" b="1" dirty="0"/>
              <a:t>Задача-2.</a:t>
            </a:r>
            <a:r>
              <a:rPr lang="ru-RU" sz="1300" dirty="0"/>
              <a:t> Формализация предметной области.</a:t>
            </a:r>
            <a:endParaRPr lang="en-US" sz="1300" dirty="0"/>
          </a:p>
          <a:p>
            <a:r>
              <a:rPr lang="ru-RU" sz="1300" dirty="0"/>
              <a:t>3.</a:t>
            </a:r>
            <a:r>
              <a:rPr lang="en-US" sz="1300" dirty="0"/>
              <a:t> </a:t>
            </a:r>
            <a:r>
              <a:rPr lang="ru-RU" sz="1300" b="1" dirty="0"/>
              <a:t>Задача-3. </a:t>
            </a:r>
            <a:r>
              <a:rPr lang="ru-RU" sz="1300" dirty="0"/>
              <a:t>Синтез статистических и системно-когнитивных моделей. Многопараметрическая типизация и частные критерии знаний.</a:t>
            </a:r>
            <a:endParaRPr lang="en-US" sz="1300" dirty="0"/>
          </a:p>
          <a:p>
            <a:r>
              <a:rPr lang="ru-RU" sz="1300" dirty="0"/>
              <a:t>4. </a:t>
            </a:r>
            <a:r>
              <a:rPr lang="ru-RU" sz="1300" b="1" dirty="0"/>
              <a:t>Задача-4.</a:t>
            </a:r>
            <a:r>
              <a:rPr lang="ru-RU" sz="1300" dirty="0"/>
              <a:t> Верификация моделей.</a:t>
            </a:r>
            <a:endParaRPr lang="en-US" sz="1300" dirty="0"/>
          </a:p>
          <a:p>
            <a:r>
              <a:rPr lang="ru-RU" sz="1300" dirty="0"/>
              <a:t>5. </a:t>
            </a:r>
            <a:r>
              <a:rPr lang="ru-RU" sz="1300" b="1" dirty="0"/>
              <a:t>Задача-5.</a:t>
            </a:r>
            <a:r>
              <a:rPr lang="ru-RU" sz="1300" dirty="0"/>
              <a:t> Выбор наиболее достоверной модели.</a:t>
            </a:r>
            <a:endParaRPr lang="en-US" sz="1300" dirty="0"/>
          </a:p>
          <a:p>
            <a:r>
              <a:rPr lang="ru-RU" sz="1300" dirty="0"/>
              <a:t>6. </a:t>
            </a:r>
            <a:r>
              <a:rPr lang="ru-RU" sz="1300" b="1" dirty="0"/>
              <a:t>Задача-6.</a:t>
            </a:r>
            <a:r>
              <a:rPr lang="ru-RU" sz="1300" dirty="0"/>
              <a:t> Системная идентификация и прогнозирование.</a:t>
            </a:r>
            <a:endParaRPr lang="en-US" sz="1300" dirty="0"/>
          </a:p>
          <a:p>
            <a:r>
              <a:rPr lang="ru-RU" sz="1300" dirty="0"/>
              <a:t> </a:t>
            </a:r>
            <a:r>
              <a:rPr lang="ru-RU" sz="1300" dirty="0" smtClean="0"/>
              <a:t>    6.1</a:t>
            </a:r>
            <a:r>
              <a:rPr lang="ru-RU" sz="1300" dirty="0"/>
              <a:t>. Интегральный критерий «сумма знаний».</a:t>
            </a:r>
            <a:endParaRPr lang="en-US" sz="1300" dirty="0"/>
          </a:p>
          <a:p>
            <a:r>
              <a:rPr lang="ru-RU" sz="1300" dirty="0" smtClean="0"/>
              <a:t>     6.2</a:t>
            </a:r>
            <a:r>
              <a:rPr lang="ru-RU" sz="1300" dirty="0"/>
              <a:t>. Интегральный критерий «семантический резонанс знаний».</a:t>
            </a:r>
            <a:endParaRPr lang="en-US" sz="1300" dirty="0"/>
          </a:p>
          <a:p>
            <a:r>
              <a:rPr lang="ru-RU" sz="1300" dirty="0" smtClean="0"/>
              <a:t>     6.3</a:t>
            </a:r>
            <a:r>
              <a:rPr lang="ru-RU" sz="1300" dirty="0"/>
              <a:t>. Важные математические свойства интегральных критериев.</a:t>
            </a:r>
            <a:endParaRPr lang="en-US" sz="1300" dirty="0"/>
          </a:p>
          <a:p>
            <a:r>
              <a:rPr lang="ru-RU" sz="1300" dirty="0" smtClean="0"/>
              <a:t>     6.4</a:t>
            </a:r>
            <a:r>
              <a:rPr lang="ru-RU" sz="1300" dirty="0"/>
              <a:t>.</a:t>
            </a:r>
            <a:r>
              <a:rPr lang="en-US" sz="1300" dirty="0"/>
              <a:t> </a:t>
            </a:r>
            <a:r>
              <a:rPr lang="ru-RU" sz="1300" dirty="0"/>
              <a:t>Решение задачи идентификации и прогнозирования в системе «</a:t>
            </a:r>
            <a:r>
              <a:rPr lang="ru-RU" sz="1300" dirty="0" err="1"/>
              <a:t>Эйдос</a:t>
            </a:r>
            <a:r>
              <a:rPr lang="ru-RU" sz="1300" dirty="0"/>
              <a:t>».</a:t>
            </a:r>
            <a:endParaRPr lang="en-US" sz="1300" dirty="0"/>
          </a:p>
          <a:p>
            <a:r>
              <a:rPr lang="ru-RU" sz="1300" dirty="0"/>
              <a:t>7. </a:t>
            </a:r>
            <a:r>
              <a:rPr lang="ru-RU" sz="1300" b="1" dirty="0"/>
              <a:t>Задача-7.</a:t>
            </a:r>
            <a:r>
              <a:rPr lang="ru-RU" sz="1300" dirty="0"/>
              <a:t> Поддержка принятия решений.</a:t>
            </a:r>
            <a:endParaRPr lang="en-US" sz="1300" dirty="0"/>
          </a:p>
          <a:p>
            <a:r>
              <a:rPr lang="ru-RU" sz="1300" dirty="0" smtClean="0"/>
              <a:t>     7.1</a:t>
            </a:r>
            <a:r>
              <a:rPr lang="ru-RU" sz="1300" dirty="0"/>
              <a:t>.</a:t>
            </a:r>
            <a:r>
              <a:rPr lang="en-US" sz="1300" dirty="0"/>
              <a:t> </a:t>
            </a:r>
            <a:r>
              <a:rPr lang="ru-RU" sz="1300" dirty="0"/>
              <a:t>Упрощенный вариант принятия решений как обратная задача прогнозирования, позитивный и негативный </a:t>
            </a:r>
            <a:r>
              <a:rPr lang="ru-RU" sz="1300" dirty="0" smtClean="0"/>
              <a:t>информационные</a:t>
            </a:r>
            <a:br>
              <a:rPr lang="ru-RU" sz="1300" dirty="0" smtClean="0"/>
            </a:br>
            <a:r>
              <a:rPr lang="ru-RU" sz="1300" dirty="0" smtClean="0"/>
              <a:t>             портреты </a:t>
            </a:r>
            <a:r>
              <a:rPr lang="ru-RU" sz="1300" dirty="0"/>
              <a:t>классов, </a:t>
            </a:r>
            <a:r>
              <a:rPr lang="en-US" sz="1300" dirty="0"/>
              <a:t>SWOT</a:t>
            </a:r>
            <a:r>
              <a:rPr lang="ru-RU" sz="1300" dirty="0"/>
              <a:t>-анализ.</a:t>
            </a:r>
            <a:endParaRPr lang="en-US" sz="1300" dirty="0"/>
          </a:p>
          <a:p>
            <a:r>
              <a:rPr lang="ru-RU" sz="1300" dirty="0" smtClean="0"/>
              <a:t>     7.2</a:t>
            </a:r>
            <a:r>
              <a:rPr lang="ru-RU" sz="1300" dirty="0"/>
              <a:t>.</a:t>
            </a:r>
            <a:r>
              <a:rPr lang="en-US" sz="1300" dirty="0"/>
              <a:t> </a:t>
            </a:r>
            <a:r>
              <a:rPr lang="ru-RU" sz="1300" dirty="0"/>
              <a:t>Развитый алгоритм принятия решений в адаптивных интеллектуальных системах управления на основе  АСК-анализа и </a:t>
            </a:r>
            <a:r>
              <a:rPr lang="ru-RU" sz="1300" dirty="0" smtClean="0"/>
              <a:t>системы</a:t>
            </a:r>
            <a:br>
              <a:rPr lang="ru-RU" sz="1300" dirty="0" smtClean="0"/>
            </a:br>
            <a:r>
              <a:rPr lang="ru-RU" sz="1300" dirty="0" smtClean="0"/>
              <a:t>             </a:t>
            </a:r>
            <a:r>
              <a:rPr lang="ru-RU" sz="1300" dirty="0"/>
              <a:t>«</a:t>
            </a:r>
            <a:r>
              <a:rPr lang="ru-RU" sz="1300" dirty="0" err="1"/>
              <a:t>Эйдос</a:t>
            </a:r>
            <a:r>
              <a:rPr lang="ru-RU" sz="1300" dirty="0"/>
              <a:t>».</a:t>
            </a:r>
            <a:endParaRPr lang="en-US" sz="1300" dirty="0"/>
          </a:p>
          <a:p>
            <a:r>
              <a:rPr lang="ru-RU" sz="1300" dirty="0"/>
              <a:t>8. </a:t>
            </a:r>
            <a:r>
              <a:rPr lang="ru-RU" sz="1300" b="1" dirty="0"/>
              <a:t>Задача-8.</a:t>
            </a:r>
            <a:r>
              <a:rPr lang="ru-RU" sz="1300" dirty="0"/>
              <a:t> Исследование объекта моделирования путем исследования его модели.</a:t>
            </a:r>
            <a:endParaRPr lang="en-US" sz="1300" dirty="0"/>
          </a:p>
          <a:p>
            <a:r>
              <a:rPr lang="ru-RU" sz="1300" dirty="0" smtClean="0"/>
              <a:t>     8.1</a:t>
            </a:r>
            <a:r>
              <a:rPr lang="ru-RU" sz="1300" dirty="0"/>
              <a:t>.</a:t>
            </a:r>
            <a:r>
              <a:rPr lang="en-US" sz="1300" dirty="0"/>
              <a:t> </a:t>
            </a:r>
            <a:r>
              <a:rPr lang="ru-RU" sz="1300" dirty="0"/>
              <a:t>Инвертированные </a:t>
            </a:r>
            <a:r>
              <a:rPr lang="en-US" sz="1300" dirty="0"/>
              <a:t>SWOT</a:t>
            </a:r>
            <a:r>
              <a:rPr lang="ru-RU" sz="1300" dirty="0"/>
              <a:t>-диаграммы значений описательных шкал (семантические потенциалы).</a:t>
            </a:r>
            <a:endParaRPr lang="en-US" sz="1300" dirty="0"/>
          </a:p>
          <a:p>
            <a:r>
              <a:rPr lang="ru-RU" sz="1300" dirty="0" smtClean="0"/>
              <a:t>     8.2</a:t>
            </a:r>
            <a:r>
              <a:rPr lang="ru-RU" sz="1300" dirty="0"/>
              <a:t>. </a:t>
            </a:r>
            <a:r>
              <a:rPr lang="ru-RU" sz="1300" dirty="0" err="1"/>
              <a:t>Кластерно</a:t>
            </a:r>
            <a:r>
              <a:rPr lang="ru-RU" sz="1300" dirty="0"/>
              <a:t>-конструктивный анализ классов.</a:t>
            </a:r>
            <a:endParaRPr lang="en-US" sz="1300" dirty="0"/>
          </a:p>
          <a:p>
            <a:r>
              <a:rPr lang="ru-RU" sz="1300" dirty="0" smtClean="0"/>
              <a:t>     8.3</a:t>
            </a:r>
            <a:r>
              <a:rPr lang="ru-RU" sz="1300" dirty="0"/>
              <a:t>. </a:t>
            </a:r>
            <a:r>
              <a:rPr lang="ru-RU" sz="1300" dirty="0" err="1"/>
              <a:t>Кластерно</a:t>
            </a:r>
            <a:r>
              <a:rPr lang="ru-RU" sz="1300" dirty="0"/>
              <a:t>-конструктивный анализ значений  описательных шкал.</a:t>
            </a:r>
            <a:endParaRPr lang="en-US" sz="1300" dirty="0"/>
          </a:p>
          <a:p>
            <a:r>
              <a:rPr lang="ru-RU" sz="1300" dirty="0" smtClean="0"/>
              <a:t>     8.4</a:t>
            </a:r>
            <a:r>
              <a:rPr lang="ru-RU" sz="1300" dirty="0"/>
              <a:t>. Модель знаний системы «</a:t>
            </a:r>
            <a:r>
              <a:rPr lang="ru-RU" sz="1300" dirty="0" err="1"/>
              <a:t>Эйдос</a:t>
            </a:r>
            <a:r>
              <a:rPr lang="ru-RU" sz="1300" dirty="0"/>
              <a:t>» и нелокальные нейроны.</a:t>
            </a:r>
            <a:endParaRPr lang="en-US" sz="1300" dirty="0"/>
          </a:p>
          <a:p>
            <a:r>
              <a:rPr lang="ru-RU" sz="1300" dirty="0" smtClean="0"/>
              <a:t>     8.5</a:t>
            </a:r>
            <a:r>
              <a:rPr lang="ru-RU" sz="1300" dirty="0"/>
              <a:t>. Нелокальная нейронная сеть.</a:t>
            </a:r>
            <a:endParaRPr lang="en-US" sz="1300" dirty="0"/>
          </a:p>
          <a:p>
            <a:r>
              <a:rPr lang="ru-RU" sz="1300" dirty="0" smtClean="0"/>
              <a:t>     8.6</a:t>
            </a:r>
            <a:r>
              <a:rPr lang="ru-RU" sz="1300" dirty="0"/>
              <a:t>. 3</a:t>
            </a:r>
            <a:r>
              <a:rPr lang="en-US" sz="1300" dirty="0"/>
              <a:t>d</a:t>
            </a:r>
            <a:r>
              <a:rPr lang="ru-RU" sz="1300" dirty="0"/>
              <a:t>-интегральные когнитивные карты.</a:t>
            </a:r>
            <a:endParaRPr lang="en-US" sz="1300" dirty="0"/>
          </a:p>
          <a:p>
            <a:r>
              <a:rPr lang="ru-RU" sz="1300" dirty="0" smtClean="0"/>
              <a:t>     8.7</a:t>
            </a:r>
            <a:r>
              <a:rPr lang="ru-RU" sz="1300" dirty="0"/>
              <a:t>.</a:t>
            </a:r>
            <a:r>
              <a:rPr lang="en-US" sz="1300" dirty="0"/>
              <a:t> </a:t>
            </a:r>
            <a:r>
              <a:rPr lang="ru-RU" sz="1300" dirty="0"/>
              <a:t>2</a:t>
            </a:r>
            <a:r>
              <a:rPr lang="en-US" sz="1300" dirty="0"/>
              <a:t>d</a:t>
            </a:r>
            <a:r>
              <a:rPr lang="ru-RU" sz="1300" dirty="0"/>
              <a:t>-интегральные когнитивные карты содержательного сравнения классов (опосредованные нечеткие </a:t>
            </a:r>
            <a:r>
              <a:rPr lang="ru-RU" sz="1300" dirty="0" smtClean="0"/>
              <a:t>правдоподобные</a:t>
            </a:r>
            <a:br>
              <a:rPr lang="ru-RU" sz="1300" dirty="0" smtClean="0"/>
            </a:br>
            <a:r>
              <a:rPr lang="ru-RU" sz="1300" dirty="0" smtClean="0"/>
              <a:t>             </a:t>
            </a:r>
            <a:r>
              <a:rPr lang="ru-RU" sz="1300" dirty="0"/>
              <a:t>рассуждения).</a:t>
            </a:r>
            <a:endParaRPr lang="en-US" sz="1300" dirty="0"/>
          </a:p>
          <a:p>
            <a:r>
              <a:rPr lang="ru-RU" sz="1300" dirty="0" smtClean="0"/>
              <a:t>     8.8</a:t>
            </a:r>
            <a:r>
              <a:rPr lang="ru-RU" sz="1300" dirty="0"/>
              <a:t>.</a:t>
            </a:r>
            <a:r>
              <a:rPr lang="en-US" sz="1300" dirty="0"/>
              <a:t> </a:t>
            </a:r>
            <a:r>
              <a:rPr lang="ru-RU" sz="1300" dirty="0"/>
              <a:t>2</a:t>
            </a:r>
            <a:r>
              <a:rPr lang="en-US" sz="1300" dirty="0"/>
              <a:t>d</a:t>
            </a:r>
            <a:r>
              <a:rPr lang="ru-RU" sz="1300" dirty="0"/>
              <a:t>-интегральные когнитивные карты содержательного сравнения значений факторов (опосредованные нечеткие </a:t>
            </a:r>
            <a:r>
              <a:rPr lang="ru-RU" sz="1300" dirty="0" smtClean="0"/>
              <a:t>правдоподобные</a:t>
            </a:r>
            <a:br>
              <a:rPr lang="ru-RU" sz="1300" dirty="0" smtClean="0"/>
            </a:br>
            <a:r>
              <a:rPr lang="ru-RU" sz="1300" dirty="0" smtClean="0"/>
              <a:t>             рассуждения</a:t>
            </a:r>
            <a:r>
              <a:rPr lang="ru-RU" sz="1300" dirty="0"/>
              <a:t>).</a:t>
            </a:r>
            <a:endParaRPr lang="en-US" sz="1300" dirty="0"/>
          </a:p>
          <a:p>
            <a:r>
              <a:rPr lang="ru-RU" sz="1300" dirty="0" smtClean="0"/>
              <a:t>     8.9</a:t>
            </a:r>
            <a:r>
              <a:rPr lang="ru-RU" sz="1300" dirty="0"/>
              <a:t>. Когнитивные функции.</a:t>
            </a:r>
            <a:endParaRPr lang="en-US" sz="1300" dirty="0"/>
          </a:p>
          <a:p>
            <a:r>
              <a:rPr lang="ru-RU" sz="1300" dirty="0" smtClean="0"/>
              <a:t>     8.10</a:t>
            </a:r>
            <a:r>
              <a:rPr lang="ru-RU" sz="1300" dirty="0"/>
              <a:t>. Значимость описательных шкал и их градаций.</a:t>
            </a:r>
            <a:endParaRPr lang="en-US" sz="1300" dirty="0"/>
          </a:p>
          <a:p>
            <a:r>
              <a:rPr lang="ru-RU" sz="1300" dirty="0" smtClean="0"/>
              <a:t>     8.11</a:t>
            </a:r>
            <a:r>
              <a:rPr lang="ru-RU" sz="1300" dirty="0"/>
              <a:t>. Степень детерминированности классов и классификационных шкал.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884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рава, внешний, поле, расте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4F532662-58B5-4F71-8DA2-0098665F4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" y="1018216"/>
            <a:ext cx="1521954" cy="45167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73D081F-86BF-430B-98F1-7D04D5669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1CC3700-C8E8-4D2B-919B-866DCC141376}"/>
              </a:ext>
            </a:extLst>
          </p:cNvPr>
          <p:cNvSpPr txBox="1"/>
          <p:nvPr/>
        </p:nvSpPr>
        <p:spPr>
          <a:xfrm>
            <a:off x="11389032" y="655022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6031043-D32A-4692-BFBB-D7F79D734BC6}"/>
              </a:ext>
            </a:extLst>
          </p:cNvPr>
          <p:cNvSpPr txBox="1"/>
          <p:nvPr/>
        </p:nvSpPr>
        <p:spPr>
          <a:xfrm>
            <a:off x="11543127" y="6540696"/>
            <a:ext cx="23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B79176-3732-425F-85C4-9BB9953AAD17}"/>
              </a:ext>
            </a:extLst>
          </p:cNvPr>
          <p:cNvSpPr txBox="1"/>
          <p:nvPr/>
        </p:nvSpPr>
        <p:spPr>
          <a:xfrm>
            <a:off x="11642732" y="655022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8ABF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400" dirty="0">
              <a:solidFill>
                <a:srgbClr val="8ABF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B5F857A-0289-4FE8-983F-8541ABC3FA61}"/>
              </a:ext>
            </a:extLst>
          </p:cNvPr>
          <p:cNvSpPr txBox="1"/>
          <p:nvPr/>
        </p:nvSpPr>
        <p:spPr>
          <a:xfrm>
            <a:off x="1666875" y="6588320"/>
            <a:ext cx="936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«Автоматизированный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системно-когнитивный анализ: новые возможности для 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АПК», докладчик: проф. Луценко Евгений Вениаминович</a:t>
            </a:r>
            <a:endParaRPr lang="ru-RU" sz="1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0658E8C-A0A0-4B65-83BA-742FB6D728B9}"/>
              </a:ext>
            </a:extLst>
          </p:cNvPr>
          <p:cNvSpPr txBox="1"/>
          <p:nvPr/>
        </p:nvSpPr>
        <p:spPr>
          <a:xfrm>
            <a:off x="2214" y="6581528"/>
            <a:ext cx="14908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60B5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kubsau.ru</a:t>
            </a:r>
            <a:endParaRPr lang="ru-RU" sz="1000" dirty="0">
              <a:solidFill>
                <a:srgbClr val="60B5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5269591-7EA5-41E6-9EEB-4732B9C6AE05}"/>
              </a:ext>
            </a:extLst>
          </p:cNvPr>
          <p:cNvSpPr txBox="1"/>
          <p:nvPr/>
        </p:nvSpPr>
        <p:spPr>
          <a:xfrm>
            <a:off x="1666875" y="352928"/>
            <a:ext cx="10359295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cs typeface="Arial" pitchFamily="34" charset="0"/>
              </a:rPr>
              <a:t>Запуски системы «</a:t>
            </a:r>
            <a:r>
              <a:rPr lang="ru-RU" sz="2400" b="1" dirty="0" err="1" smtClean="0">
                <a:cs typeface="Arial" pitchFamily="34" charset="0"/>
              </a:rPr>
              <a:t>Эйдос</a:t>
            </a:r>
            <a:r>
              <a:rPr lang="ru-RU" sz="2400" b="1" dirty="0" smtClean="0">
                <a:cs typeface="Arial" pitchFamily="34" charset="0"/>
              </a:rPr>
              <a:t>» в мире за период с 16.12.2016 по 04.06.2023: </a:t>
            </a:r>
            <a:r>
              <a:rPr lang="en-US" sz="2400" b="1" dirty="0">
                <a:cs typeface="Arial" pitchFamily="34" charset="0"/>
                <a:hlinkClick r:id="rId4"/>
              </a:rPr>
              <a:t>http://</a:t>
            </a:r>
            <a:r>
              <a:rPr lang="en-US" sz="2400" b="1" dirty="0" smtClean="0">
                <a:cs typeface="Arial" pitchFamily="34" charset="0"/>
                <a:hlinkClick r:id="rId4"/>
              </a:rPr>
              <a:t>lc.kubagro.ru/map5.php</a:t>
            </a:r>
            <a:r>
              <a:rPr lang="ru-RU" sz="2400" b="1" dirty="0" smtClean="0">
                <a:cs typeface="Arial" pitchFamily="34" charset="0"/>
              </a:rPr>
              <a:t> (фрагмент) 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0256139-278B-4F4A-96F2-6241394AB0D5}"/>
              </a:ext>
            </a:extLst>
          </p:cNvPr>
          <p:cNvGrpSpPr/>
          <p:nvPr/>
        </p:nvGrpSpPr>
        <p:grpSpPr>
          <a:xfrm>
            <a:off x="64144" y="25625"/>
            <a:ext cx="1429542" cy="773059"/>
            <a:chOff x="64144" y="25625"/>
            <a:chExt cx="1429542" cy="773059"/>
          </a:xfrm>
        </p:grpSpPr>
        <p:grpSp>
          <p:nvGrpSpPr>
            <p:cNvPr id="3" name="Группа 2">
              <a:extLst>
                <a:ext uri="{FF2B5EF4-FFF2-40B4-BE49-F238E27FC236}">
                  <a16:creationId xmlns="" xmlns:a16="http://schemas.microsoft.com/office/drawing/2014/main" id="{506FAF37-8704-4659-AD15-113C9BA092C1}"/>
                </a:ext>
              </a:extLst>
            </p:cNvPr>
            <p:cNvGrpSpPr/>
            <p:nvPr/>
          </p:nvGrpSpPr>
          <p:grpSpPr>
            <a:xfrm>
              <a:off x="64144" y="25625"/>
              <a:ext cx="1429542" cy="773059"/>
              <a:chOff x="64144" y="25625"/>
              <a:chExt cx="1429542" cy="773059"/>
            </a:xfrm>
          </p:grpSpPr>
          <p:pic>
            <p:nvPicPr>
              <p:cNvPr id="2" name="Рисунок 1">
                <a:extLst>
                  <a:ext uri="{FF2B5EF4-FFF2-40B4-BE49-F238E27FC236}">
                    <a16:creationId xmlns="" xmlns:a16="http://schemas.microsoft.com/office/drawing/2014/main" id="{63180AE1-AE5B-4E83-AB69-47D9D869BA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V="1">
                <a:off x="76201" y="25625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="" xmlns:a16="http://schemas.microsoft.com/office/drawing/2014/main" id="{ED46F3DA-9C51-4B37-A8F3-7D38F985B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V="1">
                <a:off x="76201" y="196622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="" xmlns:a16="http://schemas.microsoft.com/office/drawing/2014/main" id="{F75BE5CE-13C9-42E3-A0F4-E81716F32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V="1">
                <a:off x="69058" y="36761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="" xmlns:a16="http://schemas.microsoft.com/office/drawing/2014/main" id="{B8BAB5DB-CE66-4E7A-8340-B405F6C349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V="1">
                <a:off x="64144" y="532439"/>
                <a:ext cx="1416842" cy="170997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="" xmlns:a16="http://schemas.microsoft.com/office/drawing/2014/main" id="{06741EFC-B48B-4EFF-B365-0AAAFD8E05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V="1">
                <a:off x="76844" y="627687"/>
                <a:ext cx="1416842" cy="170997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="" xmlns:a16="http://schemas.microsoft.com/office/drawing/2014/main" id="{CD57603E-2AAA-4ABA-B381-6E3FC01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89" y="245539"/>
              <a:ext cx="1018951" cy="553145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1480986" y="-11693"/>
            <a:ext cx="10707965" cy="369332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                                                       Искусственный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Bliss Pro"/>
              </a:rPr>
              <a:t>интеллект: новые возможности для АПК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253" y="1623943"/>
            <a:ext cx="10149429" cy="4531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1093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5579</Words>
  <Application>Microsoft Office PowerPoint</Application>
  <PresentationFormat>Произвольный</PresentationFormat>
  <Paragraphs>747</Paragraphs>
  <Slides>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Леонид Попок</dc:creator>
  <cp:lastModifiedBy>Admin</cp:lastModifiedBy>
  <cp:revision>537</cp:revision>
  <dcterms:created xsi:type="dcterms:W3CDTF">2021-03-28T19:00:53Z</dcterms:created>
  <dcterms:modified xsi:type="dcterms:W3CDTF">2023-06-05T07:08:58Z</dcterms:modified>
</cp:coreProperties>
</file>